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59" r:id="rId2"/>
    <p:sldId id="260" r:id="rId3"/>
    <p:sldId id="262" r:id="rId4"/>
    <p:sldId id="263" r:id="rId5"/>
    <p:sldId id="264" r:id="rId6"/>
    <p:sldId id="261" r:id="rId7"/>
    <p:sldId id="265" r:id="rId8"/>
    <p:sldId id="266" r:id="rId9"/>
    <p:sldId id="267" r:id="rId10"/>
    <p:sldId id="269" r:id="rId11"/>
    <p:sldId id="271" r:id="rId12"/>
    <p:sldId id="272" r:id="rId13"/>
    <p:sldId id="273" r:id="rId14"/>
    <p:sldId id="274" r:id="rId15"/>
    <p:sldId id="275" r:id="rId16"/>
    <p:sldId id="277" r:id="rId17"/>
    <p:sldId id="281" r:id="rId18"/>
    <p:sldId id="282" r:id="rId19"/>
    <p:sldId id="283" r:id="rId20"/>
    <p:sldId id="280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Helvetica" panose="020B0604020202020204" pitchFamily="34" charset="0"/>
      <p:regular r:id="rId31"/>
      <p:bold r:id="rId32"/>
      <p:italic r:id="rId33"/>
      <p:boldItalic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Trebuchet MS" panose="020B0603020202020204" pitchFamily="34" charset="0"/>
      <p:regular r:id="rId39"/>
      <p:bold r:id="rId40"/>
      <p:italic r:id="rId41"/>
      <p:boldItalic r:id="rId42"/>
    </p:embeddedFont>
  </p:embeddedFontLst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ssandra" initials="A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8A6"/>
    <a:srgbClr val="FFC000"/>
    <a:srgbClr val="0B9444"/>
    <a:srgbClr val="110979"/>
    <a:srgbClr val="FFFFFF"/>
    <a:srgbClr val="4A8537"/>
    <a:srgbClr val="427731"/>
    <a:srgbClr val="3E7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5" autoAdjust="0"/>
    <p:restoredTop sz="94662" autoAdjust="0"/>
  </p:normalViewPr>
  <p:slideViewPr>
    <p:cSldViewPr>
      <p:cViewPr varScale="1">
        <p:scale>
          <a:sx n="85" d="100"/>
          <a:sy n="85" d="100"/>
        </p:scale>
        <p:origin x="1110" y="84"/>
      </p:cViewPr>
      <p:guideLst>
        <p:guide orient="horz" pos="3239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C46B6E-6644-4C5A-89F6-759FE30193EA}" type="datetimeFigureOut">
              <a:rPr lang="pt-BR"/>
              <a:pPr>
                <a:defRPr/>
              </a:pPr>
              <a:t>17/03/2023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9B5FBD1-E624-47B1-95EB-227FAD4DE7F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2945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t/illustrations/r%C3%B3tulos-post%C3%A1-lo-clipes-de-papel-4940081/" TargetMode="External"/><Relationship Id="rId3" Type="http://schemas.openxmlformats.org/officeDocument/2006/relationships/hyperlink" Target="https://pixabay.com/pt/illustrations/basta-faz%C3%AA-lo-lembrete-nota-do-post-1432951/" TargetMode="External"/><Relationship Id="rId7" Type="http://schemas.openxmlformats.org/officeDocument/2006/relationships/hyperlink" Target="https://pixabay.com/pt/vectors/pessoas-homem-mulher-crian%C3%A7a-1886412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pt/vectors/beb%C3%AA-black-%C3%ADcone-gravidez-gr%C3%A1vidas-1295835/" TargetMode="External"/><Relationship Id="rId5" Type="http://schemas.openxmlformats.org/officeDocument/2006/relationships/hyperlink" Target="https://pixabay.com/pt/illustrations/observa%C3%A7%C3%A3o-pinos-lista-stickies-2737073/" TargetMode="External"/><Relationship Id="rId4" Type="http://schemas.openxmlformats.org/officeDocument/2006/relationships/hyperlink" Target="https://pixabay.com/pt/illustrations/r%C3%B3tulos-marcas-papel-clipe-de-papel-4924669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t/illustrations/r%C3%B3tulos-post%C3%A1-lo-clipes-de-papel-4940081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29;p2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ts val="1200"/>
              <a:buFont typeface="Calibri" pitchFamily="34" charset="0"/>
              <a:buNone/>
            </a:pPr>
            <a:endParaRPr lang="pt-BR" altLang="pt-BR"/>
          </a:p>
        </p:txBody>
      </p:sp>
      <p:sp>
        <p:nvSpPr>
          <p:cNvPr id="29699" name="Google Shape;30;p2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>
                <a:latin typeface="Arial" charset="0"/>
                <a:cs typeface="Arial" charset="0"/>
              </a:rPr>
              <a:t>http://www.aids.gov.br/pt-br/publico-geral/o-que-sao-ist/sífilis</a:t>
            </a:r>
          </a:p>
        </p:txBody>
      </p:sp>
      <p:sp>
        <p:nvSpPr>
          <p:cNvPr id="3994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033D03A-C34B-4E26-ABEA-7C907BA3B6FA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>
                <a:latin typeface="Arial" charset="0"/>
                <a:cs typeface="Arial" charset="0"/>
              </a:rPr>
              <a:t>http://www.aids.gov.br/pt-br/publico-geral/o-que-sao-ist/sífilis</a:t>
            </a:r>
          </a:p>
        </p:txBody>
      </p:sp>
      <p:sp>
        <p:nvSpPr>
          <p:cNvPr id="4096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1DC2A8E-E23F-4150-BE61-3D15CC86398A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>
                <a:latin typeface="Arial" charset="0"/>
                <a:cs typeface="Arial" charset="0"/>
              </a:rPr>
              <a:t>http://www.aids.gov.br/pt-br/publico-geral/o-que-sao-ist/sífilis</a:t>
            </a:r>
          </a:p>
        </p:txBody>
      </p:sp>
      <p:sp>
        <p:nvSpPr>
          <p:cNvPr id="419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5B453DB-C339-4292-98B7-BA87786F9754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>
                <a:latin typeface="Arial" charset="0"/>
                <a:cs typeface="Arial" charset="0"/>
              </a:rPr>
              <a:t>http://www.aids.gov.br/pt-br/publico-geral/o-que-sao-ist/sífilis</a:t>
            </a:r>
          </a:p>
        </p:txBody>
      </p:sp>
      <p:sp>
        <p:nvSpPr>
          <p:cNvPr id="4301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5BD81B0-28F1-4CA2-9950-99BEAF5B1E01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>
                <a:latin typeface="Arial" charset="0"/>
                <a:cs typeface="Arial" charset="0"/>
              </a:rPr>
              <a:t>http://www.aids.gov.br/pt-br/publico-geral/o-que-sao-ist/sífilis</a:t>
            </a:r>
          </a:p>
        </p:txBody>
      </p:sp>
      <p:sp>
        <p:nvSpPr>
          <p:cNvPr id="4403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2A5AF76-08E5-49AE-B4EA-27481662861A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>
                <a:latin typeface="Arial" charset="0"/>
                <a:cs typeface="Arial" charset="0"/>
              </a:rPr>
              <a:t>http://www.aids.gov.br/pt-br/publico-geral/o-que-sao-ist/sífilis</a:t>
            </a:r>
          </a:p>
        </p:txBody>
      </p:sp>
      <p:sp>
        <p:nvSpPr>
          <p:cNvPr id="4608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E627F0A-CBFA-4FE2-A46D-DA986A313F79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>
                <a:latin typeface="Arial" charset="0"/>
                <a:cs typeface="Arial" charset="0"/>
              </a:rPr>
              <a:t>https://pt.khanacademy.org/science/health-and-medicine/infectious-diseases/sexually-transmitted-diseases/a/what-are-sexually-transmitted-diseases</a:t>
            </a:r>
          </a:p>
        </p:txBody>
      </p:sp>
      <p:sp>
        <p:nvSpPr>
          <p:cNvPr id="3072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E6A200D-9784-434D-B83B-B434EC7B4F81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>
                <a:latin typeface="Arial" charset="0"/>
                <a:cs typeface="Arial" charset="0"/>
              </a:rPr>
              <a:t>https://pt.khanacademy.org/science/health-and-medicine/infectious-diseases/sexually-transmitted-diseases/a/what-are-sexually-transmitted-diseases</a:t>
            </a:r>
          </a:p>
        </p:txBody>
      </p:sp>
      <p:sp>
        <p:nvSpPr>
          <p:cNvPr id="3174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EB34735-4370-4BCE-9EE3-0D48E714172A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>
                <a:latin typeface="Arial" charset="0"/>
                <a:cs typeface="Arial" charset="0"/>
                <a:hlinkClick r:id="rId3"/>
              </a:rPr>
              <a:t>https://pixabay.com/pt/illustrations/basta-faz%C3%AA-lo-lembrete-nota-do-post-1432951/</a:t>
            </a:r>
            <a:endParaRPr lang="pt-BR" altLang="pt-BR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>
                <a:latin typeface="Arial" charset="0"/>
                <a:cs typeface="Arial" charset="0"/>
                <a:hlinkClick r:id="rId4"/>
              </a:rPr>
              <a:t>https://pixabay.com/pt/illustrations/r%C3%B3tulos-marcas-papel-clipe-de-papel-4924669/</a:t>
            </a:r>
            <a:endParaRPr lang="pt-BR" altLang="pt-BR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>
                <a:latin typeface="Arial" charset="0"/>
                <a:cs typeface="Arial" charset="0"/>
                <a:hlinkClick r:id="rId5"/>
              </a:rPr>
              <a:t>https://pixabay.com/pt/illustrations/observa%C3%A7%C3%A3o-pinos-lista-stickies-2737073/</a:t>
            </a:r>
            <a:endParaRPr lang="pt-BR" altLang="pt-BR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>
                <a:latin typeface="Arial" charset="0"/>
                <a:cs typeface="Arial" charset="0"/>
                <a:hlinkClick r:id="rId6"/>
              </a:rPr>
              <a:t>https://pixabay.com/pt/vectors/beb%C3%AA-black-%C3%ADcone-gravidez-gr%C3%A1vidas-1295835/</a:t>
            </a:r>
            <a:r>
              <a:rPr lang="pt-BR" altLang="pt-BR">
                <a:latin typeface="Arial" charset="0"/>
                <a:cs typeface="Arial" charset="0"/>
              </a:rPr>
              <a:t>  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>
                <a:latin typeface="Arial" charset="0"/>
                <a:cs typeface="Arial" charset="0"/>
                <a:hlinkClick r:id="rId7"/>
              </a:rPr>
              <a:t>https://pixabay.com/pt/vectors/pessoas-homem-mulher-crian%C3%A7a-1886412/</a:t>
            </a:r>
            <a:endParaRPr lang="pt-BR" altLang="pt-BR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>
                <a:latin typeface="Arial" charset="0"/>
                <a:cs typeface="Arial" charset="0"/>
              </a:rPr>
              <a:t>https://pixabay.com/pt/illustrations/amamenta%C3%A7%C3%A3o-m%C3%A3e-e-filho-beb%C3%AA-m%C3%A3e-2730855/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>
                <a:latin typeface="Arial" charset="0"/>
                <a:cs typeface="Arial" charset="0"/>
              </a:rPr>
              <a:t>https://pixabay.com/pt/vectors/beb%C3%AA-%C3%ADcone-gravidez-gr%C3%A1vidas-1295826/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>
                <a:latin typeface="Arial" charset="0"/>
                <a:cs typeface="Arial" charset="0"/>
                <a:hlinkClick r:id="rId8"/>
              </a:rPr>
              <a:t>https://pixabay.com/pt/illustrations/r%C3%B3tulos-post%C3%A1-lo-clipes-de-papel-4940081/</a:t>
            </a:r>
            <a:endParaRPr lang="pt-BR" altLang="pt-BR">
              <a:latin typeface="Arial" charset="0"/>
              <a:cs typeface="Arial" charset="0"/>
            </a:endParaRPr>
          </a:p>
        </p:txBody>
      </p:sp>
      <p:sp>
        <p:nvSpPr>
          <p:cNvPr id="327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1DB62D2-BF2C-470B-8D0C-B31C1668F7A3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>
                <a:latin typeface="Arial" charset="0"/>
                <a:cs typeface="Arial" charset="0"/>
                <a:hlinkClick r:id="rId3"/>
              </a:rPr>
              <a:t>https://pixabay.com/pt/illustrations/r%C3%B3tulos-post%C3%A1-lo-clipes-de-papel-4940081/</a:t>
            </a:r>
            <a:endParaRPr lang="pt-BR" altLang="pt-BR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>
                <a:latin typeface="Arial" charset="0"/>
                <a:cs typeface="Arial" charset="0"/>
              </a:rPr>
              <a:t>https://pixabay.com/pt/vectors/masculino-feminino-perfil-ele-e-ela-1636644/</a:t>
            </a:r>
          </a:p>
          <a:p>
            <a:pPr eaLnBrk="1" hangingPunct="1">
              <a:spcBef>
                <a:spcPct val="0"/>
              </a:spcBef>
            </a:pPr>
            <a:endParaRPr lang="pt-BR" altLang="pt-BR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>
                <a:latin typeface="Arial" charset="0"/>
                <a:cs typeface="Arial" charset="0"/>
              </a:rPr>
              <a:t>https://pt.khanacademy.org/science/health-and-medicine/infectious-diseases/sexually-transmitted-diseases/a/what-are-sexually-transmitted-diseases</a:t>
            </a:r>
          </a:p>
          <a:p>
            <a:pPr eaLnBrk="1" hangingPunct="1">
              <a:spcBef>
                <a:spcPct val="0"/>
              </a:spcBef>
            </a:pPr>
            <a:endParaRPr lang="en-US" altLang="pt-BR"/>
          </a:p>
        </p:txBody>
      </p:sp>
      <p:sp>
        <p:nvSpPr>
          <p:cNvPr id="3379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DE8E2B3-B1AD-4DC0-875F-761EB6E16527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>
                <a:latin typeface="Arial" charset="0"/>
                <a:cs typeface="Arial" charset="0"/>
              </a:rPr>
              <a:t>https://pt.khanacademy.org/science/health-and-medicine/infectious-diseases/sexually-transmitted-diseases/a/what-are-sexually-transmitted-diseases</a:t>
            </a:r>
          </a:p>
        </p:txBody>
      </p:sp>
      <p:sp>
        <p:nvSpPr>
          <p:cNvPr id="3482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1895D56-AAA1-4230-946E-0C7C3B907AEF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>
                <a:latin typeface="Arial" charset="0"/>
                <a:cs typeface="Arial" charset="0"/>
              </a:rPr>
              <a:t>Https://pixabay.com/pt/illustrations/postit-memo-post-it-notas-mem%C3%B3ria-1975188/</a:t>
            </a:r>
          </a:p>
          <a:p>
            <a:pPr eaLnBrk="1" hangingPunct="1">
              <a:spcBef>
                <a:spcPct val="0"/>
              </a:spcBef>
            </a:pPr>
            <a:endParaRPr lang="en-US" altLang="pt-BR"/>
          </a:p>
        </p:txBody>
      </p:sp>
      <p:sp>
        <p:nvSpPr>
          <p:cNvPr id="3584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E7F8E14-4056-4F3E-A531-F3B537EFE2F5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>
                <a:latin typeface="Arial" charset="0"/>
                <a:cs typeface="Arial" charset="0"/>
              </a:rPr>
              <a:t>https://pixabay.com/pt/illustrations/o-%C3%BAtero-%C3%BAtero-forma-o-%C3%BAtero-modelo-2947707/ 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>
                <a:latin typeface="Open Sans" pitchFamily="34" charset="0"/>
                <a:cs typeface="Arial" charset="0"/>
              </a:rPr>
              <a:t>Wikimedia Commons (CC BY-SA 3.0) https://commons.wikimedia.org/wiki/File:Male_reproductive_system.png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>
                <a:latin typeface="Arial" charset="0"/>
                <a:cs typeface="Arial" charset="0"/>
              </a:rPr>
              <a:t>https://drauziovarella.uol.com.br/doencas-e-sintomas/gonorreia-blenorragia/</a:t>
            </a:r>
          </a:p>
          <a:p>
            <a:pPr eaLnBrk="1" hangingPunct="1">
              <a:spcBef>
                <a:spcPct val="0"/>
              </a:spcBef>
            </a:pPr>
            <a:endParaRPr lang="en-US" altLang="pt-BR"/>
          </a:p>
        </p:txBody>
      </p:sp>
      <p:sp>
        <p:nvSpPr>
          <p:cNvPr id="3686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AAFCB0E-91C5-4C99-B5B3-8DDA4A2F228F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>
                <a:latin typeface="Arial" charset="0"/>
                <a:cs typeface="Arial" charset="0"/>
              </a:rPr>
              <a:t>https://pixabay.com/pt/illustrations/o-%C3%BAtero-%C3%BAtero-forma-o-%C3%BAtero-modelo-2947707/ 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>
                <a:latin typeface="Open Sans" pitchFamily="34" charset="0"/>
                <a:cs typeface="Arial" charset="0"/>
              </a:rPr>
              <a:t>Wikimedia Commons (CC BY-SA 3.0) https://commons.wikimedia.org/wiki/File:Male_reproductive_system.png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>
                <a:latin typeface="Arial" charset="0"/>
                <a:cs typeface="Arial" charset="0"/>
              </a:rPr>
              <a:t>https://drauziovarella.uol.com.br/doencas-e-sintomas/gonorreia-blenorragia/</a:t>
            </a:r>
          </a:p>
          <a:p>
            <a:pPr eaLnBrk="1" hangingPunct="1">
              <a:spcBef>
                <a:spcPct val="0"/>
              </a:spcBef>
            </a:pPr>
            <a:endParaRPr lang="en-US" altLang="pt-BR"/>
          </a:p>
        </p:txBody>
      </p:sp>
      <p:sp>
        <p:nvSpPr>
          <p:cNvPr id="378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1A0B375-C6ED-47E7-9FAB-808CA40EA6D8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9FD6D4-6734-4AAC-B54D-79E3297067A1}" type="datetimeFigureOut">
              <a:rPr lang="pt-BR"/>
              <a:pPr>
                <a:defRPr/>
              </a:pPr>
              <a:t>17/03/2023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8ECDA04-8630-476C-8041-9C01C439B4F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656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de título">
  <p:cSld name="1_Slide de títul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06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101" name="Google Shape;74;p2"/>
          <p:cNvSpPr>
            <a:spLocks noChangeArrowheads="1"/>
          </p:cNvSpPr>
          <p:nvPr/>
        </p:nvSpPr>
        <p:spPr bwMode="auto">
          <a:xfrm>
            <a:off x="2197100" y="1752600"/>
            <a:ext cx="6946900" cy="1250950"/>
          </a:xfrm>
          <a:prstGeom prst="rect">
            <a:avLst/>
          </a:prstGeom>
          <a:solidFill>
            <a:srgbClr val="2E58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pt-BR" altLang="pt-BR">
              <a:solidFill>
                <a:srgbClr val="FFFFFF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pic>
        <p:nvPicPr>
          <p:cNvPr id="4102" name="Google Shape;75;p2" descr="C:\Users\Junior\Desktop\Logo Centro de Midias da Educacao de Sao Paulo\Logo Centro de Midias da Educacao de Sao Paulo\PNG\Logo-Centro-de-Midias-da-Educacao-de-Sao-Paulo-cor.png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73"/>
          <a:stretch>
            <a:fillRect/>
          </a:stretch>
        </p:blipFill>
        <p:spPr bwMode="auto">
          <a:xfrm>
            <a:off x="323850" y="1631950"/>
            <a:ext cx="1668463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Google Shape;77;p2"/>
          <p:cNvSpPr txBox="1">
            <a:spLocks noChangeArrowheads="1"/>
          </p:cNvSpPr>
          <p:nvPr/>
        </p:nvSpPr>
        <p:spPr bwMode="auto">
          <a:xfrm>
            <a:off x="2222500" y="3154363"/>
            <a:ext cx="58356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75" rIns="68575" bIns="3427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pt-BR" altLang="pt-BR" sz="2300" b="1" dirty="0">
                <a:latin typeface="Open Sans" pitchFamily="34" charset="0"/>
                <a:cs typeface="Open Sans" pitchFamily="34" charset="0"/>
                <a:sym typeface="Open Sans" pitchFamily="34" charset="0"/>
              </a:rPr>
              <a:t>2ª série do EM – Biologia</a:t>
            </a:r>
          </a:p>
        </p:txBody>
      </p:sp>
      <p:sp>
        <p:nvSpPr>
          <p:cNvPr id="4104" name="Google Shape;78;p2"/>
          <p:cNvSpPr>
            <a:spLocks noChangeArrowheads="1"/>
          </p:cNvSpPr>
          <p:nvPr/>
        </p:nvSpPr>
        <p:spPr bwMode="auto">
          <a:xfrm>
            <a:off x="2284413" y="1908175"/>
            <a:ext cx="69469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3000" b="1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  <a:sym typeface="Open Sans" pitchFamily="34" charset="0"/>
              </a:rPr>
              <a:t>Discutindo Infecções Sexualmente Transmissíveis – Parte 1</a:t>
            </a:r>
            <a:endParaRPr lang="pt-BR" altLang="pt-BR" sz="3000" b="1" dirty="0">
              <a:solidFill>
                <a:schemeClr val="bg1"/>
              </a:solidFill>
              <a:latin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upo 12"/>
          <p:cNvGrpSpPr>
            <a:grpSpLocks/>
          </p:cNvGrpSpPr>
          <p:nvPr/>
        </p:nvGrpSpPr>
        <p:grpSpPr bwMode="auto">
          <a:xfrm>
            <a:off x="1403350" y="-3175"/>
            <a:ext cx="6337300" cy="741363"/>
            <a:chOff x="1403648" y="-2773"/>
            <a:chExt cx="6336704" cy="741056"/>
          </a:xfrm>
        </p:grpSpPr>
        <p:sp>
          <p:nvSpPr>
            <p:cNvPr id="18" name="Retângulo 17"/>
            <p:cNvSpPr/>
            <p:nvPr/>
          </p:nvSpPr>
          <p:spPr>
            <a:xfrm>
              <a:off x="1403648" y="195583"/>
              <a:ext cx="6336704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403648" y="-2773"/>
              <a:ext cx="6336704" cy="195182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4339" name="CaixaDeTexto 9"/>
          <p:cNvSpPr txBox="1">
            <a:spLocks noChangeArrowheads="1"/>
          </p:cNvSpPr>
          <p:nvPr/>
        </p:nvSpPr>
        <p:spPr bwMode="auto">
          <a:xfrm>
            <a:off x="1403350" y="233363"/>
            <a:ext cx="63373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altLang="pt-BR" sz="2300" b="1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Clamídia</a:t>
            </a:r>
          </a:p>
        </p:txBody>
      </p:sp>
      <p:sp>
        <p:nvSpPr>
          <p:cNvPr id="14340" name="TextBox 15"/>
          <p:cNvSpPr txBox="1">
            <a:spLocks noChangeArrowheads="1"/>
          </p:cNvSpPr>
          <p:nvPr/>
        </p:nvSpPr>
        <p:spPr bwMode="auto">
          <a:xfrm>
            <a:off x="411163" y="4513263"/>
            <a:ext cx="6480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800">
                <a:latin typeface="Open Sans" pitchFamily="34" charset="0"/>
                <a:cs typeface="Open Sans" pitchFamily="34" charset="0"/>
              </a:rPr>
              <a:t>©Pixabay</a:t>
            </a:r>
          </a:p>
          <a:p>
            <a:pPr eaLnBrk="1" hangingPunct="1"/>
            <a:r>
              <a:rPr lang="en-US" altLang="pt-BR" sz="800">
                <a:latin typeface="Open Sans" pitchFamily="34" charset="0"/>
                <a:cs typeface="Open Sans" pitchFamily="34" charset="0"/>
              </a:rPr>
              <a:t>Wikimedia Commons (CC BY-SA 3.0)</a:t>
            </a:r>
            <a:endParaRPr lang="pt-BR" altLang="pt-BR" sz="800">
              <a:latin typeface="Open Sans" pitchFamily="34" charset="0"/>
              <a:cs typeface="Open Sans" pitchFamily="34" charset="0"/>
            </a:endParaRPr>
          </a:p>
          <a:p>
            <a:pPr eaLnBrk="1" hangingPunct="1"/>
            <a:r>
              <a:rPr lang="pt-BR" altLang="pt-BR" sz="800">
                <a:latin typeface="Open Sans" pitchFamily="34" charset="0"/>
                <a:cs typeface="Open Sans" pitchFamily="34" charset="0"/>
              </a:rPr>
              <a:t>Fonte: Site Drauzio Varella: https://drauziovarella.uol.com.br/doencas-e-sintomas/gonorreia-blenorragia/</a:t>
            </a:r>
            <a:endParaRPr lang="en-US" altLang="pt-BR" sz="800"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4086225" y="2027238"/>
            <a:ext cx="2543175" cy="307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b="1" dirty="0">
                <a:solidFill>
                  <a:schemeClr val="tx1"/>
                </a:solidFill>
                <a:latin typeface="Open Sans" panose="020B0604020202020204" charset="0"/>
                <a:cs typeface="Open Sans" panose="020B0604020202020204" charset="0"/>
              </a:rPr>
              <a:t>Diagnóstico e tratamento</a:t>
            </a:r>
          </a:p>
        </p:txBody>
      </p:sp>
      <p:sp>
        <p:nvSpPr>
          <p:cNvPr id="6" name="CaixaDeTexto 7"/>
          <p:cNvSpPr txBox="1"/>
          <p:nvPr/>
        </p:nvSpPr>
        <p:spPr>
          <a:xfrm>
            <a:off x="468313" y="1266825"/>
            <a:ext cx="1693862" cy="307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400" b="1" dirty="0">
                <a:latin typeface="Open Sans" panose="020B0604020202020204" charset="0"/>
                <a:cs typeface="Open Sans" panose="020B0604020202020204" charset="0"/>
              </a:rPr>
              <a:t>Agente causador</a:t>
            </a:r>
            <a:endParaRPr lang="pt-BR" sz="1400" b="1" dirty="0">
              <a:latin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7" name="CaixaDeTexto 9"/>
          <p:cNvSpPr txBox="1"/>
          <p:nvPr/>
        </p:nvSpPr>
        <p:spPr>
          <a:xfrm>
            <a:off x="460375" y="2036763"/>
            <a:ext cx="3097213" cy="306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400" b="1" dirty="0">
                <a:latin typeface="Open Sans" panose="020B0604020202020204" charset="0"/>
                <a:cs typeface="Open Sans" panose="020B0604020202020204" charset="0"/>
              </a:rPr>
              <a:t>Sintomas (iniciais/complicações) </a:t>
            </a:r>
            <a:endParaRPr lang="pt-BR" sz="1400" b="1" dirty="0">
              <a:latin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8" name="CaixaDeTexto 11"/>
          <p:cNvSpPr txBox="1"/>
          <p:nvPr/>
        </p:nvSpPr>
        <p:spPr>
          <a:xfrm>
            <a:off x="4086225" y="1252538"/>
            <a:ext cx="990600" cy="307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400" b="1" dirty="0">
                <a:latin typeface="Open Sans" panose="020B0604020202020204" charset="0"/>
                <a:cs typeface="Open Sans" panose="020B0604020202020204" charset="0"/>
              </a:rPr>
              <a:t>Contágio</a:t>
            </a:r>
            <a:endParaRPr lang="pt-BR" sz="1400" b="1" dirty="0">
              <a:latin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5" name="CaixaDeTexto 13"/>
          <p:cNvSpPr txBox="1"/>
          <p:nvPr/>
        </p:nvSpPr>
        <p:spPr>
          <a:xfrm>
            <a:off x="4086225" y="3425825"/>
            <a:ext cx="1339850" cy="307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400" b="1" dirty="0">
                <a:latin typeface="Open Sans" panose="020B0604020202020204" charset="0"/>
                <a:cs typeface="Open Sans" panose="020B0604020202020204" charset="0"/>
              </a:rPr>
              <a:t>Prevenção</a:t>
            </a:r>
            <a:endParaRPr lang="pt-BR" sz="1600" b="1" dirty="0">
              <a:latin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4346" name="CaixaDeTexto 15"/>
          <p:cNvSpPr txBox="1">
            <a:spLocks noChangeArrowheads="1"/>
          </p:cNvSpPr>
          <p:nvPr/>
        </p:nvSpPr>
        <p:spPr bwMode="auto">
          <a:xfrm>
            <a:off x="374650" y="1582738"/>
            <a:ext cx="3476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1600" dirty="0">
                <a:latin typeface="Open Sans" pitchFamily="34" charset="0"/>
                <a:cs typeface="Arial" charset="0"/>
                <a:sym typeface="Arial" charset="0"/>
              </a:rPr>
              <a:t> </a:t>
            </a:r>
            <a:r>
              <a:rPr lang="pt-BR" altLang="pt-BR" sz="1600" i="1" dirty="0">
                <a:latin typeface="Open Sans" pitchFamily="34" charset="0"/>
                <a:cs typeface="Arial" charset="0"/>
                <a:sym typeface="Arial" charset="0"/>
              </a:rPr>
              <a:t> Chlamyda trachomatis </a:t>
            </a:r>
            <a:r>
              <a:rPr lang="pt-BR" altLang="pt-BR" sz="1600" dirty="0">
                <a:latin typeface="Open Sans" pitchFamily="34" charset="0"/>
                <a:cs typeface="Arial" charset="0"/>
                <a:sym typeface="Arial" charset="0"/>
              </a:rPr>
              <a:t>(bactéria).</a:t>
            </a:r>
          </a:p>
        </p:txBody>
      </p:sp>
      <p:sp>
        <p:nvSpPr>
          <p:cNvPr id="14347" name="CaixaDeTexto 6"/>
          <p:cNvSpPr txBox="1">
            <a:spLocks noChangeArrowheads="1"/>
          </p:cNvSpPr>
          <p:nvPr/>
        </p:nvSpPr>
        <p:spPr bwMode="auto">
          <a:xfrm>
            <a:off x="4006850" y="1635125"/>
            <a:ext cx="416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1400">
                <a:latin typeface="Open Sans" pitchFamily="34" charset="0"/>
                <a:cs typeface="Arial" charset="0"/>
                <a:sym typeface="Arial" charset="0"/>
              </a:rPr>
              <a:t>Sexo (anal, vaginal, oral),  parto, contato direto*.</a:t>
            </a:r>
          </a:p>
        </p:txBody>
      </p:sp>
      <p:sp>
        <p:nvSpPr>
          <p:cNvPr id="14348" name="CaixaDeTexto 22"/>
          <p:cNvSpPr txBox="1">
            <a:spLocks noChangeArrowheads="1"/>
          </p:cNvSpPr>
          <p:nvPr/>
        </p:nvSpPr>
        <p:spPr bwMode="auto">
          <a:xfrm>
            <a:off x="4021138" y="2424113"/>
            <a:ext cx="2870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pt-BR" altLang="pt-BR" sz="1400">
                <a:latin typeface="Open Sans" pitchFamily="34" charset="0"/>
                <a:cs typeface="Arial" charset="0"/>
                <a:sym typeface="Arial" charset="0"/>
              </a:rPr>
              <a:t>Procurar o serviço de saúde para o diagnóstico correto e indicação do tratamento com antibiótico adequado.</a:t>
            </a:r>
          </a:p>
        </p:txBody>
      </p:sp>
      <p:pic>
        <p:nvPicPr>
          <p:cNvPr id="33" name="Picture 10" descr="O Útero Forma - Imagens grátis no Pixabay"/>
          <p:cNvPicPr>
            <a:picLocks noChangeAspect="1" noChangeArrowheads="1"/>
          </p:cNvPicPr>
          <p:nvPr/>
        </p:nvPicPr>
        <p:blipFill rotWithShape="1">
          <a:blip r:embed="rId3"/>
          <a:srcRect l="55531" t="27624" r="4872" b="44479"/>
          <a:stretch/>
        </p:blipFill>
        <p:spPr bwMode="auto">
          <a:xfrm>
            <a:off x="437604" y="2625424"/>
            <a:ext cx="1547908" cy="1090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5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2578100"/>
            <a:ext cx="1385887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CaixaDeTexto 12"/>
          <p:cNvSpPr txBox="1">
            <a:spLocks noChangeArrowheads="1"/>
          </p:cNvSpPr>
          <p:nvPr/>
        </p:nvSpPr>
        <p:spPr bwMode="auto">
          <a:xfrm>
            <a:off x="1003300" y="2455863"/>
            <a:ext cx="1109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1200" b="1">
                <a:latin typeface="Open Sans" pitchFamily="34" charset="0"/>
                <a:cs typeface="Open Sans" pitchFamily="34" charset="0"/>
                <a:sym typeface="Arial" charset="0"/>
              </a:rPr>
              <a:t>Cervicite</a:t>
            </a:r>
            <a:endParaRPr lang="pt-BR" altLang="pt-BR" sz="1400" b="1">
              <a:latin typeface="Open Sans" pitchFamily="34" charset="0"/>
              <a:cs typeface="Open Sans" pitchFamily="34" charset="0"/>
              <a:sym typeface="Arial" charset="0"/>
            </a:endParaRPr>
          </a:p>
        </p:txBody>
      </p:sp>
      <p:sp>
        <p:nvSpPr>
          <p:cNvPr id="14352" name="CaixaDeTexto 14"/>
          <p:cNvSpPr txBox="1">
            <a:spLocks noChangeArrowheads="1"/>
          </p:cNvSpPr>
          <p:nvPr/>
        </p:nvSpPr>
        <p:spPr bwMode="auto">
          <a:xfrm>
            <a:off x="430213" y="3598863"/>
            <a:ext cx="11080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1200" b="1">
                <a:latin typeface="Open Sans" pitchFamily="34" charset="0"/>
                <a:cs typeface="Open Sans" pitchFamily="34" charset="0"/>
                <a:sym typeface="Arial" charset="0"/>
              </a:rPr>
              <a:t>Uretrite</a:t>
            </a:r>
            <a:endParaRPr lang="pt-BR" altLang="pt-BR" sz="1400" b="1">
              <a:latin typeface="Open Sans" pitchFamily="34" charset="0"/>
              <a:cs typeface="Open Sans" pitchFamily="34" charset="0"/>
              <a:sym typeface="Arial" charset="0"/>
            </a:endParaRPr>
          </a:p>
        </p:txBody>
      </p:sp>
      <p:sp>
        <p:nvSpPr>
          <p:cNvPr id="14353" name="CaixaDeTexto 20"/>
          <p:cNvSpPr txBox="1">
            <a:spLocks noChangeArrowheads="1"/>
          </p:cNvSpPr>
          <p:nvPr/>
        </p:nvSpPr>
        <p:spPr bwMode="auto">
          <a:xfrm>
            <a:off x="1220788" y="3562350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1200" b="1">
                <a:latin typeface="Open Sans" pitchFamily="34" charset="0"/>
                <a:cs typeface="Open Sans" pitchFamily="34" charset="0"/>
                <a:sym typeface="Arial" charset="0"/>
              </a:rPr>
              <a:t>Vaginite</a:t>
            </a:r>
            <a:endParaRPr lang="pt-BR" altLang="pt-BR" sz="1400" b="1">
              <a:latin typeface="Open Sans" pitchFamily="34" charset="0"/>
              <a:cs typeface="Open Sans" pitchFamily="34" charset="0"/>
              <a:sym typeface="Arial" charset="0"/>
            </a:endParaRPr>
          </a:p>
        </p:txBody>
      </p:sp>
      <p:sp>
        <p:nvSpPr>
          <p:cNvPr id="14354" name="CaixaDeTexto 21"/>
          <p:cNvSpPr txBox="1">
            <a:spLocks noChangeArrowheads="1"/>
          </p:cNvSpPr>
          <p:nvPr/>
        </p:nvSpPr>
        <p:spPr bwMode="auto">
          <a:xfrm>
            <a:off x="574675" y="2738438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1200" b="1">
                <a:latin typeface="Open Sans" pitchFamily="34" charset="0"/>
                <a:cs typeface="Open Sans" pitchFamily="34" charset="0"/>
                <a:sym typeface="Arial" charset="0"/>
              </a:rPr>
              <a:t>DIP</a:t>
            </a:r>
            <a:endParaRPr lang="pt-BR" altLang="pt-BR" sz="1400" b="1">
              <a:latin typeface="Open Sans" pitchFamily="34" charset="0"/>
              <a:cs typeface="Open Sans" pitchFamily="34" charset="0"/>
              <a:sym typeface="Arial" charset="0"/>
            </a:endParaRPr>
          </a:p>
        </p:txBody>
      </p:sp>
      <p:sp>
        <p:nvSpPr>
          <p:cNvPr id="14355" name="CaixaDeTexto 23"/>
          <p:cNvSpPr txBox="1">
            <a:spLocks noChangeArrowheads="1"/>
          </p:cNvSpPr>
          <p:nvPr/>
        </p:nvSpPr>
        <p:spPr bwMode="auto">
          <a:xfrm>
            <a:off x="3135313" y="3094038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1200" b="1">
                <a:latin typeface="Open Sans" pitchFamily="34" charset="0"/>
                <a:cs typeface="Open Sans" pitchFamily="34" charset="0"/>
                <a:sym typeface="Arial" charset="0"/>
              </a:rPr>
              <a:t>Uretrite</a:t>
            </a:r>
            <a:endParaRPr lang="pt-BR" altLang="pt-BR" sz="1400" b="1">
              <a:latin typeface="Open Sans" pitchFamily="34" charset="0"/>
              <a:cs typeface="Open Sans" pitchFamily="34" charset="0"/>
              <a:sym typeface="Arial" charset="0"/>
            </a:endParaRPr>
          </a:p>
        </p:txBody>
      </p:sp>
      <p:sp>
        <p:nvSpPr>
          <p:cNvPr id="14356" name="CaixaDeTexto 24"/>
          <p:cNvSpPr txBox="1">
            <a:spLocks noChangeArrowheads="1"/>
          </p:cNvSpPr>
          <p:nvPr/>
        </p:nvSpPr>
        <p:spPr bwMode="auto">
          <a:xfrm>
            <a:off x="2635250" y="2632075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1200" b="1">
                <a:latin typeface="Open Sans" pitchFamily="34" charset="0"/>
                <a:cs typeface="Open Sans" pitchFamily="34" charset="0"/>
                <a:sym typeface="Arial" charset="0"/>
              </a:rPr>
              <a:t>Protatatite</a:t>
            </a:r>
            <a:endParaRPr lang="pt-BR" altLang="pt-BR" sz="1400" b="1">
              <a:latin typeface="Open Sans" pitchFamily="34" charset="0"/>
              <a:cs typeface="Open Sans" pitchFamily="34" charset="0"/>
              <a:sym typeface="Arial" charset="0"/>
            </a:endParaRPr>
          </a:p>
        </p:txBody>
      </p:sp>
      <p:sp>
        <p:nvSpPr>
          <p:cNvPr id="14357" name="CaixaDeTexto 25"/>
          <p:cNvSpPr txBox="1">
            <a:spLocks noChangeArrowheads="1"/>
          </p:cNvSpPr>
          <p:nvPr/>
        </p:nvSpPr>
        <p:spPr bwMode="auto">
          <a:xfrm>
            <a:off x="411163" y="3983038"/>
            <a:ext cx="385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1400">
                <a:latin typeface="Open Sans" pitchFamily="34" charset="0"/>
                <a:cs typeface="Arial" charset="0"/>
                <a:sym typeface="Arial" charset="0"/>
              </a:rPr>
              <a:t>Pode causar infertilidade e atingir outras partes do corpo (olhos e articulações).</a:t>
            </a:r>
          </a:p>
        </p:txBody>
      </p:sp>
      <p:sp>
        <p:nvSpPr>
          <p:cNvPr id="14358" name="CaixaDeTexto 41"/>
          <p:cNvSpPr txBox="1">
            <a:spLocks noChangeArrowheads="1"/>
          </p:cNvSpPr>
          <p:nvPr/>
        </p:nvSpPr>
        <p:spPr bwMode="auto">
          <a:xfrm>
            <a:off x="4021138" y="3733800"/>
            <a:ext cx="28559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1400">
                <a:latin typeface="Open Sans" pitchFamily="34" charset="0"/>
                <a:cs typeface="Arial" charset="0"/>
                <a:sym typeface="Arial" charset="0"/>
              </a:rPr>
              <a:t>Usar preservativos nas relações sexuais.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upo 12"/>
          <p:cNvGrpSpPr>
            <a:grpSpLocks/>
          </p:cNvGrpSpPr>
          <p:nvPr/>
        </p:nvGrpSpPr>
        <p:grpSpPr bwMode="auto">
          <a:xfrm>
            <a:off x="1403350" y="-3175"/>
            <a:ext cx="6337300" cy="741363"/>
            <a:chOff x="1403648" y="-2773"/>
            <a:chExt cx="6336704" cy="741056"/>
          </a:xfrm>
        </p:grpSpPr>
        <p:sp>
          <p:nvSpPr>
            <p:cNvPr id="18" name="Retângulo 17"/>
            <p:cNvSpPr/>
            <p:nvPr/>
          </p:nvSpPr>
          <p:spPr>
            <a:xfrm>
              <a:off x="1403648" y="195583"/>
              <a:ext cx="6336704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403648" y="-2773"/>
              <a:ext cx="6336704" cy="195182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6387" name="CaixaDeTexto 9"/>
          <p:cNvSpPr txBox="1">
            <a:spLocks noChangeArrowheads="1"/>
          </p:cNvSpPr>
          <p:nvPr/>
        </p:nvSpPr>
        <p:spPr bwMode="auto">
          <a:xfrm>
            <a:off x="1403350" y="233363"/>
            <a:ext cx="63373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altLang="pt-BR" sz="2300" b="1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Sífilis</a:t>
            </a:r>
          </a:p>
        </p:txBody>
      </p:sp>
      <p:sp>
        <p:nvSpPr>
          <p:cNvPr id="16388" name="TextBox 15"/>
          <p:cNvSpPr txBox="1">
            <a:spLocks noChangeArrowheads="1"/>
          </p:cNvSpPr>
          <p:nvPr/>
        </p:nvSpPr>
        <p:spPr bwMode="auto">
          <a:xfrm>
            <a:off x="411163" y="4632325"/>
            <a:ext cx="6480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800">
                <a:latin typeface="Open Sans" pitchFamily="34" charset="0"/>
                <a:cs typeface="Open Sans" pitchFamily="34" charset="0"/>
              </a:rPr>
              <a:t>Fonte: Ministério da Saúde. Departamento de Doenças de Condições Crônicas e Infecções Sexualmente Transmissíveis. (DCCI) . Disponível em: http://www.aids.gov. DCCIbr/pt-br/publico-geral/o-que-sao-ist/sifilis </a:t>
            </a:r>
            <a:endParaRPr lang="en-US" altLang="pt-BR" sz="800"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4086225" y="2027238"/>
            <a:ext cx="2543175" cy="307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b="1" dirty="0">
                <a:solidFill>
                  <a:schemeClr val="tx1"/>
                </a:solidFill>
                <a:latin typeface="Open Sans" panose="020B0604020202020204" charset="0"/>
                <a:cs typeface="Open Sans" panose="020B0604020202020204" charset="0"/>
              </a:rPr>
              <a:t>Diagnóstico e tratamento</a:t>
            </a:r>
          </a:p>
        </p:txBody>
      </p:sp>
      <p:sp>
        <p:nvSpPr>
          <p:cNvPr id="6" name="CaixaDeTexto 7"/>
          <p:cNvSpPr txBox="1"/>
          <p:nvPr/>
        </p:nvSpPr>
        <p:spPr>
          <a:xfrm>
            <a:off x="468313" y="1266825"/>
            <a:ext cx="1693862" cy="307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400" b="1" dirty="0">
                <a:latin typeface="Open Sans" panose="020B0604020202020204" charset="0"/>
                <a:cs typeface="Open Sans" panose="020B0604020202020204" charset="0"/>
              </a:rPr>
              <a:t>Agente causador</a:t>
            </a:r>
            <a:endParaRPr lang="pt-BR" sz="1400" b="1" dirty="0">
              <a:latin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8" name="CaixaDeTexto 11"/>
          <p:cNvSpPr txBox="1"/>
          <p:nvPr/>
        </p:nvSpPr>
        <p:spPr>
          <a:xfrm>
            <a:off x="4086225" y="1252538"/>
            <a:ext cx="990600" cy="307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400" b="1" dirty="0">
                <a:latin typeface="Open Sans" panose="020B0604020202020204" charset="0"/>
                <a:cs typeface="Open Sans" panose="020B0604020202020204" charset="0"/>
              </a:rPr>
              <a:t>Contágio</a:t>
            </a:r>
            <a:endParaRPr lang="pt-BR" sz="1400" b="1" dirty="0">
              <a:latin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5" name="CaixaDeTexto 13"/>
          <p:cNvSpPr txBox="1"/>
          <p:nvPr/>
        </p:nvSpPr>
        <p:spPr>
          <a:xfrm>
            <a:off x="4086225" y="3803650"/>
            <a:ext cx="1339850" cy="307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400" b="1" dirty="0">
                <a:latin typeface="Open Sans" panose="020B0604020202020204" charset="0"/>
                <a:cs typeface="Open Sans" panose="020B0604020202020204" charset="0"/>
              </a:rPr>
              <a:t>Prevenção</a:t>
            </a:r>
            <a:endParaRPr lang="pt-BR" sz="1600" b="1" dirty="0">
              <a:latin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6393" name="CaixaDeTexto 15"/>
          <p:cNvSpPr txBox="1">
            <a:spLocks noChangeArrowheads="1"/>
          </p:cNvSpPr>
          <p:nvPr/>
        </p:nvSpPr>
        <p:spPr bwMode="auto">
          <a:xfrm>
            <a:off x="374650" y="1582738"/>
            <a:ext cx="3476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1600" i="1">
                <a:latin typeface="Open Sans" pitchFamily="34" charset="0"/>
                <a:cs typeface="Arial" charset="0"/>
                <a:sym typeface="Arial" charset="0"/>
              </a:rPr>
              <a:t>Treponema pallidum </a:t>
            </a:r>
            <a:r>
              <a:rPr lang="pt-BR" altLang="pt-BR" sz="1600">
                <a:latin typeface="Open Sans" pitchFamily="34" charset="0"/>
                <a:cs typeface="Arial" charset="0"/>
                <a:sym typeface="Arial" charset="0"/>
              </a:rPr>
              <a:t>(bactéria).</a:t>
            </a:r>
          </a:p>
        </p:txBody>
      </p:sp>
      <p:sp>
        <p:nvSpPr>
          <p:cNvPr id="16394" name="CaixaDeTexto 6"/>
          <p:cNvSpPr txBox="1">
            <a:spLocks noChangeArrowheads="1"/>
          </p:cNvSpPr>
          <p:nvPr/>
        </p:nvSpPr>
        <p:spPr bwMode="auto">
          <a:xfrm>
            <a:off x="4006850" y="1635125"/>
            <a:ext cx="416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1400">
                <a:latin typeface="Open Sans" pitchFamily="34" charset="0"/>
                <a:cs typeface="Arial" charset="0"/>
                <a:sym typeface="Arial" charset="0"/>
              </a:rPr>
              <a:t>Sexo (anal, vaginal, oral),  gestação ou parto.</a:t>
            </a:r>
            <a:endParaRPr lang="pt-BR" altLang="pt-BR" sz="2000" b="1">
              <a:latin typeface="Open Sans" pitchFamily="34" charset="0"/>
              <a:cs typeface="Arial" charset="0"/>
              <a:sym typeface="Arial" charset="0"/>
            </a:endParaRPr>
          </a:p>
        </p:txBody>
      </p:sp>
      <p:sp>
        <p:nvSpPr>
          <p:cNvPr id="16395" name="CaixaDeTexto 22"/>
          <p:cNvSpPr txBox="1">
            <a:spLocks noChangeArrowheads="1"/>
          </p:cNvSpPr>
          <p:nvPr/>
        </p:nvSpPr>
        <p:spPr bwMode="auto">
          <a:xfrm>
            <a:off x="4021138" y="2335213"/>
            <a:ext cx="2870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pt-BR" altLang="pt-BR" sz="1400">
                <a:latin typeface="Open Sans" pitchFamily="34" charset="0"/>
                <a:cs typeface="Arial" charset="0"/>
                <a:sym typeface="Arial" charset="0"/>
              </a:rPr>
              <a:t>Teste rápido – TR de sífilis (30 min) – SUS</a:t>
            </a:r>
          </a:p>
          <a:p>
            <a:pPr algn="just" eaLnBrk="1" hangingPunct="1"/>
            <a:r>
              <a:rPr lang="pt-BR" altLang="pt-BR" sz="1400">
                <a:latin typeface="Open Sans" pitchFamily="34" charset="0"/>
                <a:cs typeface="Arial" charset="0"/>
                <a:sym typeface="Arial" charset="0"/>
              </a:rPr>
              <a:t>Exame de sangue</a:t>
            </a:r>
          </a:p>
          <a:p>
            <a:pPr algn="just" eaLnBrk="1" hangingPunct="1"/>
            <a:r>
              <a:rPr lang="pt-BR" altLang="pt-BR" sz="1400">
                <a:latin typeface="Open Sans" pitchFamily="34" charset="0"/>
                <a:cs typeface="Arial" charset="0"/>
                <a:sym typeface="Arial" charset="0"/>
              </a:rPr>
              <a:t>O tratamento é feito com antibióticos, especialmente penicilina.</a:t>
            </a:r>
          </a:p>
        </p:txBody>
      </p:sp>
      <p:sp>
        <p:nvSpPr>
          <p:cNvPr id="16396" name="CaixaDeTexto 41"/>
          <p:cNvSpPr txBox="1">
            <a:spLocks noChangeArrowheads="1"/>
          </p:cNvSpPr>
          <p:nvPr/>
        </p:nvSpPr>
        <p:spPr bwMode="auto">
          <a:xfrm>
            <a:off x="4021138" y="4111625"/>
            <a:ext cx="28559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1400">
                <a:latin typeface="Open Sans" pitchFamily="34" charset="0"/>
                <a:cs typeface="Arial" charset="0"/>
                <a:sym typeface="Arial" charset="0"/>
              </a:rPr>
              <a:t>Usar preservativos nas relações sexuais.</a:t>
            </a:r>
          </a:p>
        </p:txBody>
      </p:sp>
      <p:sp>
        <p:nvSpPr>
          <p:cNvPr id="2" name="CaixaDeTexto 19"/>
          <p:cNvSpPr txBox="1"/>
          <p:nvPr/>
        </p:nvSpPr>
        <p:spPr>
          <a:xfrm>
            <a:off x="468313" y="2084388"/>
            <a:ext cx="3249612" cy="23082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Open Sans" panose="020B0604020202020204" charset="0"/>
                <a:cs typeface="Open Sans" panose="020B0604020202020204" charset="0"/>
              </a:rPr>
              <a:t>Pode apresentar várias manifestações clínicas e diferentes estágios (sífilis primária, secundária, latente e terciária). Nos estágios primário e secundário da infecção, a possibilidade de transmissão é maior.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upo 12"/>
          <p:cNvGrpSpPr>
            <a:grpSpLocks/>
          </p:cNvGrpSpPr>
          <p:nvPr/>
        </p:nvGrpSpPr>
        <p:grpSpPr bwMode="auto">
          <a:xfrm>
            <a:off x="1403350" y="-3175"/>
            <a:ext cx="6337300" cy="741363"/>
            <a:chOff x="1403648" y="-2773"/>
            <a:chExt cx="6336704" cy="741056"/>
          </a:xfrm>
        </p:grpSpPr>
        <p:sp>
          <p:nvSpPr>
            <p:cNvPr id="18" name="Retângulo 17"/>
            <p:cNvSpPr/>
            <p:nvPr/>
          </p:nvSpPr>
          <p:spPr>
            <a:xfrm>
              <a:off x="1403648" y="195583"/>
              <a:ext cx="6336704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403648" y="-2773"/>
              <a:ext cx="6336704" cy="195182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7411" name="CaixaDeTexto 9"/>
          <p:cNvSpPr txBox="1">
            <a:spLocks noChangeArrowheads="1"/>
          </p:cNvSpPr>
          <p:nvPr/>
        </p:nvSpPr>
        <p:spPr bwMode="auto">
          <a:xfrm>
            <a:off x="1403350" y="233363"/>
            <a:ext cx="63373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altLang="pt-BR" sz="2300" b="1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Sífilis</a:t>
            </a:r>
            <a:r>
              <a:rPr lang="pt-BR" altLang="pt-BR" sz="2300" b="1" dirty="0">
                <a:solidFill>
                  <a:schemeClr val="bg1"/>
                </a:solidFill>
                <a:latin typeface="Open Sans" pitchFamily="34" charset="0"/>
              </a:rPr>
              <a:t>: sinais e sintomas</a:t>
            </a:r>
            <a:endParaRPr lang="pt-BR" altLang="pt-BR" sz="2300" b="1" dirty="0">
              <a:solidFill>
                <a:schemeClr val="bg1"/>
              </a:solidFill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17412" name="TextBox 15"/>
          <p:cNvSpPr txBox="1">
            <a:spLocks noChangeArrowheads="1"/>
          </p:cNvSpPr>
          <p:nvPr/>
        </p:nvSpPr>
        <p:spPr bwMode="auto">
          <a:xfrm>
            <a:off x="411163" y="4732338"/>
            <a:ext cx="64801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800">
                <a:latin typeface="Open Sans" pitchFamily="34" charset="0"/>
                <a:cs typeface="Open Sans" pitchFamily="34" charset="0"/>
              </a:rPr>
              <a:t>Fonte: Ministério da Saúde. DCCI. Disponível em: http://www.aids.gov.br/pt-br/publico-geral/o-que-sao-ist/sifilis </a:t>
            </a:r>
          </a:p>
        </p:txBody>
      </p:sp>
      <p:sp>
        <p:nvSpPr>
          <p:cNvPr id="7" name="CaixaDeTexto 2"/>
          <p:cNvSpPr txBox="1"/>
          <p:nvPr/>
        </p:nvSpPr>
        <p:spPr>
          <a:xfrm>
            <a:off x="454025" y="1508125"/>
            <a:ext cx="1885950" cy="3698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b="1" dirty="0">
                <a:latin typeface="Open Sans" panose="020B0604020202020204" charset="0"/>
                <a:cs typeface="Open Sans" panose="020B0604020202020204" charset="0"/>
              </a:rPr>
              <a:t>Sífilis primária</a:t>
            </a:r>
            <a:endParaRPr lang="pt-BR" b="1" dirty="0">
              <a:latin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7414" name="CaixaDeTexto 14"/>
          <p:cNvSpPr txBox="1">
            <a:spLocks noChangeArrowheads="1"/>
          </p:cNvSpPr>
          <p:nvPr/>
        </p:nvSpPr>
        <p:spPr bwMode="auto">
          <a:xfrm>
            <a:off x="411163" y="1997075"/>
            <a:ext cx="646588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</a:pPr>
            <a:r>
              <a:rPr lang="pt-BR" altLang="pt-BR">
                <a:latin typeface="Open Sans" pitchFamily="34" charset="0"/>
                <a:cs typeface="Arial" charset="0"/>
                <a:sym typeface="Arial" charset="0"/>
              </a:rPr>
              <a:t>Ferida, geralmente única, nos órgãos genitais (cancro duro), indolor e pode ser acompanhada de ínguas na virilha.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>
                <a:latin typeface="Open Sans" pitchFamily="34" charset="0"/>
                <a:cs typeface="Arial" charset="0"/>
                <a:sym typeface="Arial" charset="0"/>
              </a:rPr>
              <a:t>A lesão aparece entre 10 e 90 dias após o contágio. Essa lesão é rica em bactérias.</a:t>
            </a:r>
          </a:p>
          <a:p>
            <a:pPr algn="just" eaLnBrk="1" hangingPunct="1"/>
            <a:r>
              <a:rPr lang="pt-BR" altLang="pt-BR">
                <a:latin typeface="Open Sans" pitchFamily="34" charset="0"/>
                <a:cs typeface="Arial" charset="0"/>
                <a:sym typeface="Arial" charset="0"/>
              </a:rPr>
              <a:t>Essa ferida desaparece sozinha, independentemente de tratamento (e essa é uma das causas da dificuldade de eliminar a sífilis).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upo 12"/>
          <p:cNvGrpSpPr>
            <a:grpSpLocks/>
          </p:cNvGrpSpPr>
          <p:nvPr/>
        </p:nvGrpSpPr>
        <p:grpSpPr bwMode="auto">
          <a:xfrm>
            <a:off x="1403350" y="-3175"/>
            <a:ext cx="6337300" cy="741363"/>
            <a:chOff x="1403648" y="-2773"/>
            <a:chExt cx="6336704" cy="741056"/>
          </a:xfrm>
        </p:grpSpPr>
        <p:sp>
          <p:nvSpPr>
            <p:cNvPr id="18" name="Retângulo 17"/>
            <p:cNvSpPr/>
            <p:nvPr/>
          </p:nvSpPr>
          <p:spPr>
            <a:xfrm>
              <a:off x="1403648" y="195583"/>
              <a:ext cx="6336704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403648" y="-2773"/>
              <a:ext cx="6336704" cy="195182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8435" name="CaixaDeTexto 9"/>
          <p:cNvSpPr txBox="1">
            <a:spLocks noChangeArrowheads="1"/>
          </p:cNvSpPr>
          <p:nvPr/>
        </p:nvSpPr>
        <p:spPr bwMode="auto">
          <a:xfrm>
            <a:off x="1403350" y="233363"/>
            <a:ext cx="63373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altLang="pt-BR" sz="2300" b="1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Sífilis</a:t>
            </a:r>
            <a:r>
              <a:rPr lang="pt-BR" altLang="pt-BR" sz="2300" b="1" dirty="0">
                <a:solidFill>
                  <a:schemeClr val="bg1"/>
                </a:solidFill>
                <a:latin typeface="Open Sans" pitchFamily="34" charset="0"/>
              </a:rPr>
              <a:t>: sinais e sintomas</a:t>
            </a:r>
            <a:endParaRPr lang="pt-BR" altLang="pt-BR" sz="2300" b="1" dirty="0">
              <a:solidFill>
                <a:schemeClr val="bg1"/>
              </a:solidFill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18436" name="TextBox 15"/>
          <p:cNvSpPr txBox="1">
            <a:spLocks noChangeArrowheads="1"/>
          </p:cNvSpPr>
          <p:nvPr/>
        </p:nvSpPr>
        <p:spPr bwMode="auto">
          <a:xfrm>
            <a:off x="411163" y="4732338"/>
            <a:ext cx="64801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800">
                <a:latin typeface="Open Sans" pitchFamily="34" charset="0"/>
                <a:cs typeface="Open Sans" pitchFamily="34" charset="0"/>
              </a:rPr>
              <a:t>Fonte: Ministério da Saúde. DCCI. Disponível em: http://www.aids.gov.br/pt-br/publico-geral/o-que-sao-ist/sifilis </a:t>
            </a:r>
          </a:p>
        </p:txBody>
      </p:sp>
      <p:sp>
        <p:nvSpPr>
          <p:cNvPr id="7" name="CaixaDeTexto 2"/>
          <p:cNvSpPr txBox="1"/>
          <p:nvPr/>
        </p:nvSpPr>
        <p:spPr>
          <a:xfrm>
            <a:off x="454025" y="1508125"/>
            <a:ext cx="2173288" cy="3698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b="1" dirty="0">
                <a:latin typeface="Open Sans" panose="020B0604020202020204" charset="0"/>
                <a:cs typeface="Open Sans" panose="020B0604020202020204" charset="0"/>
              </a:rPr>
              <a:t>Sífilis secundária</a:t>
            </a:r>
          </a:p>
        </p:txBody>
      </p:sp>
      <p:sp>
        <p:nvSpPr>
          <p:cNvPr id="18438" name="CaixaDeTexto 14"/>
          <p:cNvSpPr txBox="1">
            <a:spLocks noChangeArrowheads="1"/>
          </p:cNvSpPr>
          <p:nvPr/>
        </p:nvSpPr>
        <p:spPr bwMode="auto">
          <a:xfrm>
            <a:off x="411163" y="1997075"/>
            <a:ext cx="646588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</a:pPr>
            <a:r>
              <a:rPr lang="pt-BR" altLang="pt-BR" sz="1600">
                <a:latin typeface="Open Sans" pitchFamily="34" charset="0"/>
                <a:cs typeface="Arial" charset="0"/>
                <a:sym typeface="Arial" charset="0"/>
              </a:rPr>
              <a:t>Os sinais e sintomas aparecem entre seis semanas e seis meses do aparecimento e cicatrização da ferida inicial.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 sz="1600">
                <a:latin typeface="Open Sans" pitchFamily="34" charset="0"/>
                <a:cs typeface="Arial" charset="0"/>
                <a:sym typeface="Arial" charset="0"/>
              </a:rPr>
              <a:t>Podem ocorrer manchas vermelhas no corpo, que geralmente não coçam, incluindo palmas das mãos e plantas dos pés. Essas lesões são ricas em bactérias.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 sz="1600">
                <a:latin typeface="Open Sans" pitchFamily="34" charset="0"/>
                <a:cs typeface="Arial" charset="0"/>
                <a:sym typeface="Arial" charset="0"/>
              </a:rPr>
              <a:t>Pode ocorrer febre, mal-estar, dor de cabeça, ínguas pelo corpo.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 sz="1600">
                <a:latin typeface="Open Sans" pitchFamily="34" charset="0"/>
                <a:cs typeface="Arial" charset="0"/>
                <a:sym typeface="Arial" charset="0"/>
              </a:rPr>
              <a:t>Podem regredir sem tratamento, embora a doença continue ativa no organismo.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upo 12"/>
          <p:cNvGrpSpPr>
            <a:grpSpLocks/>
          </p:cNvGrpSpPr>
          <p:nvPr/>
        </p:nvGrpSpPr>
        <p:grpSpPr bwMode="auto">
          <a:xfrm>
            <a:off x="1403350" y="-3175"/>
            <a:ext cx="6337300" cy="741363"/>
            <a:chOff x="1403648" y="-2773"/>
            <a:chExt cx="6336704" cy="741056"/>
          </a:xfrm>
        </p:grpSpPr>
        <p:sp>
          <p:nvSpPr>
            <p:cNvPr id="18" name="Retângulo 17"/>
            <p:cNvSpPr/>
            <p:nvPr/>
          </p:nvSpPr>
          <p:spPr>
            <a:xfrm>
              <a:off x="1403648" y="195583"/>
              <a:ext cx="6336704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403648" y="-2773"/>
              <a:ext cx="6336704" cy="195182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9459" name="CaixaDeTexto 9"/>
          <p:cNvSpPr txBox="1">
            <a:spLocks noChangeArrowheads="1"/>
          </p:cNvSpPr>
          <p:nvPr/>
        </p:nvSpPr>
        <p:spPr bwMode="auto">
          <a:xfrm>
            <a:off x="1403350" y="233363"/>
            <a:ext cx="63373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altLang="pt-BR" sz="2300" b="1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Sífilis</a:t>
            </a:r>
            <a:r>
              <a:rPr lang="pt-BR" altLang="pt-BR" sz="2300" b="1" dirty="0">
                <a:solidFill>
                  <a:schemeClr val="bg1"/>
                </a:solidFill>
                <a:latin typeface="Open Sans" pitchFamily="34" charset="0"/>
              </a:rPr>
              <a:t>: sinais e sintomas</a:t>
            </a:r>
            <a:endParaRPr lang="pt-BR" altLang="pt-BR" sz="2300" b="1" dirty="0">
              <a:solidFill>
                <a:schemeClr val="bg1"/>
              </a:solidFill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19460" name="TextBox 15"/>
          <p:cNvSpPr txBox="1">
            <a:spLocks noChangeArrowheads="1"/>
          </p:cNvSpPr>
          <p:nvPr/>
        </p:nvSpPr>
        <p:spPr bwMode="auto">
          <a:xfrm>
            <a:off x="411163" y="4732338"/>
            <a:ext cx="64801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800">
                <a:latin typeface="Open Sans" pitchFamily="34" charset="0"/>
                <a:cs typeface="Open Sans" pitchFamily="34" charset="0"/>
              </a:rPr>
              <a:t>Fonte: Ministério da Saúde. DCCI. Disponível em: http://www.aids.gov.br/pt-br/publico-geral/o-que-sao-ist/sifilis </a:t>
            </a:r>
          </a:p>
        </p:txBody>
      </p:sp>
      <p:sp>
        <p:nvSpPr>
          <p:cNvPr id="7" name="CaixaDeTexto 2"/>
          <p:cNvSpPr txBox="1"/>
          <p:nvPr/>
        </p:nvSpPr>
        <p:spPr>
          <a:xfrm>
            <a:off x="454025" y="1508125"/>
            <a:ext cx="4117975" cy="3698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b="1" dirty="0">
                <a:latin typeface="Open Sans" panose="020B0604020202020204" charset="0"/>
                <a:cs typeface="Open Sans" panose="020B0604020202020204" charset="0"/>
              </a:rPr>
              <a:t>Sífilis latente – fase assintomática</a:t>
            </a:r>
          </a:p>
        </p:txBody>
      </p:sp>
      <p:sp>
        <p:nvSpPr>
          <p:cNvPr id="19462" name="CaixaDeTexto 14"/>
          <p:cNvSpPr txBox="1">
            <a:spLocks noChangeArrowheads="1"/>
          </p:cNvSpPr>
          <p:nvPr/>
        </p:nvSpPr>
        <p:spPr bwMode="auto">
          <a:xfrm>
            <a:off x="411163" y="1997075"/>
            <a:ext cx="646588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</a:pPr>
            <a:r>
              <a:rPr lang="pt-BR" altLang="pt-BR" sz="2000">
                <a:latin typeface="Open Sans" pitchFamily="34" charset="0"/>
                <a:cs typeface="Arial" charset="0"/>
                <a:sym typeface="Arial" charset="0"/>
              </a:rPr>
              <a:t>Não aparecem sinais ou sintomas.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 sz="2000">
                <a:latin typeface="Open Sans" pitchFamily="34" charset="0"/>
                <a:cs typeface="Arial" charset="0"/>
                <a:sym typeface="Arial" charset="0"/>
              </a:rPr>
              <a:t>É dividida em sífilis latente recente (menos de dois anos de infecção) e sífilis latente tardia (mais de dois anos de infecção).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 sz="2000">
                <a:latin typeface="Open Sans" pitchFamily="34" charset="0"/>
                <a:cs typeface="Arial" charset="0"/>
                <a:sym typeface="Arial" charset="0"/>
              </a:rPr>
              <a:t>A duração é variável, podendo ser interrompida pelo surgimento de sinais e sintomas da forma secundária ou terciária.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upo 12"/>
          <p:cNvGrpSpPr>
            <a:grpSpLocks/>
          </p:cNvGrpSpPr>
          <p:nvPr/>
        </p:nvGrpSpPr>
        <p:grpSpPr bwMode="auto">
          <a:xfrm>
            <a:off x="1403350" y="-3175"/>
            <a:ext cx="6337300" cy="741363"/>
            <a:chOff x="1403648" y="-2773"/>
            <a:chExt cx="6336704" cy="741056"/>
          </a:xfrm>
        </p:grpSpPr>
        <p:sp>
          <p:nvSpPr>
            <p:cNvPr id="18" name="Retângulo 17"/>
            <p:cNvSpPr/>
            <p:nvPr/>
          </p:nvSpPr>
          <p:spPr>
            <a:xfrm>
              <a:off x="1403648" y="195583"/>
              <a:ext cx="6336704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403648" y="-2773"/>
              <a:ext cx="6336704" cy="195182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0483" name="CaixaDeTexto 9"/>
          <p:cNvSpPr txBox="1">
            <a:spLocks noChangeArrowheads="1"/>
          </p:cNvSpPr>
          <p:nvPr/>
        </p:nvSpPr>
        <p:spPr bwMode="auto">
          <a:xfrm>
            <a:off x="1403350" y="233363"/>
            <a:ext cx="63373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altLang="pt-BR" sz="2300" b="1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Sífilis</a:t>
            </a:r>
            <a:r>
              <a:rPr lang="pt-BR" altLang="pt-BR" sz="2300" b="1" dirty="0">
                <a:solidFill>
                  <a:schemeClr val="bg1"/>
                </a:solidFill>
                <a:latin typeface="Open Sans" pitchFamily="34" charset="0"/>
              </a:rPr>
              <a:t>: sinais e sintomas</a:t>
            </a:r>
            <a:endParaRPr lang="pt-BR" altLang="pt-BR" sz="2300" b="1" dirty="0">
              <a:solidFill>
                <a:schemeClr val="bg1"/>
              </a:solidFill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20484" name="TextBox 15"/>
          <p:cNvSpPr txBox="1">
            <a:spLocks noChangeArrowheads="1"/>
          </p:cNvSpPr>
          <p:nvPr/>
        </p:nvSpPr>
        <p:spPr bwMode="auto">
          <a:xfrm>
            <a:off x="411163" y="4732338"/>
            <a:ext cx="64801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800">
                <a:latin typeface="Open Sans" pitchFamily="34" charset="0"/>
                <a:cs typeface="Open Sans" pitchFamily="34" charset="0"/>
              </a:rPr>
              <a:t>Fonte: Ministério da Saúde. DCCI. Disponível em: http://www.aids.gov.br/pt-br/publico-geral/o-que-sao-ist/sifilis </a:t>
            </a:r>
          </a:p>
        </p:txBody>
      </p:sp>
      <p:sp>
        <p:nvSpPr>
          <p:cNvPr id="7" name="CaixaDeTexto 2"/>
          <p:cNvSpPr txBox="1"/>
          <p:nvPr/>
        </p:nvSpPr>
        <p:spPr>
          <a:xfrm>
            <a:off x="454025" y="1508125"/>
            <a:ext cx="1885950" cy="3698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b="1" dirty="0">
                <a:latin typeface="Open Sans" panose="020B0604020202020204" charset="0"/>
                <a:cs typeface="Open Sans" panose="020B0604020202020204" charset="0"/>
              </a:rPr>
              <a:t>Sífilis terciária</a:t>
            </a:r>
          </a:p>
        </p:txBody>
      </p:sp>
      <p:sp>
        <p:nvSpPr>
          <p:cNvPr id="20486" name="CaixaDeTexto 14"/>
          <p:cNvSpPr txBox="1">
            <a:spLocks noChangeArrowheads="1"/>
          </p:cNvSpPr>
          <p:nvPr/>
        </p:nvSpPr>
        <p:spPr bwMode="auto">
          <a:xfrm>
            <a:off x="411163" y="1997075"/>
            <a:ext cx="646588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</a:pPr>
            <a:r>
              <a:rPr lang="pt-BR" altLang="pt-BR">
                <a:latin typeface="Open Sans" pitchFamily="34" charset="0"/>
                <a:cs typeface="Arial" charset="0"/>
                <a:sym typeface="Arial" charset="0"/>
              </a:rPr>
              <a:t>Pode surgir de 2 a 40 anos após o início da infecção.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>
                <a:latin typeface="Open Sans" pitchFamily="34" charset="0"/>
                <a:cs typeface="Arial" charset="0"/>
                <a:sym typeface="Arial" charset="0"/>
              </a:rPr>
              <a:t>Costuma apresentar sinais e sintomas, principalmente lesões cutâneas, ósseas, cardiovasculares e neurológicas, podendo levar à morte.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upo 12"/>
          <p:cNvGrpSpPr>
            <a:grpSpLocks/>
          </p:cNvGrpSpPr>
          <p:nvPr/>
        </p:nvGrpSpPr>
        <p:grpSpPr bwMode="auto">
          <a:xfrm>
            <a:off x="1403350" y="-3175"/>
            <a:ext cx="6337300" cy="741363"/>
            <a:chOff x="1403648" y="-2773"/>
            <a:chExt cx="6336704" cy="741056"/>
          </a:xfrm>
        </p:grpSpPr>
        <p:sp>
          <p:nvSpPr>
            <p:cNvPr id="18" name="Retângulo 17"/>
            <p:cNvSpPr/>
            <p:nvPr/>
          </p:nvSpPr>
          <p:spPr>
            <a:xfrm>
              <a:off x="1403648" y="195583"/>
              <a:ext cx="6336704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403648" y="-2773"/>
              <a:ext cx="6336704" cy="195182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22531" name="CaixaDeTexto 9"/>
          <p:cNvSpPr txBox="1">
            <a:spLocks noChangeArrowheads="1"/>
          </p:cNvSpPr>
          <p:nvPr/>
        </p:nvSpPr>
        <p:spPr bwMode="auto">
          <a:xfrm>
            <a:off x="1403350" y="233363"/>
            <a:ext cx="63373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altLang="pt-BR" sz="2300" b="1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Sífilis congênita</a:t>
            </a:r>
          </a:p>
        </p:txBody>
      </p:sp>
      <p:sp>
        <p:nvSpPr>
          <p:cNvPr id="22532" name="TextBox 15"/>
          <p:cNvSpPr txBox="1">
            <a:spLocks noChangeArrowheads="1"/>
          </p:cNvSpPr>
          <p:nvPr/>
        </p:nvSpPr>
        <p:spPr bwMode="auto">
          <a:xfrm>
            <a:off x="411163" y="4732338"/>
            <a:ext cx="64801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800">
                <a:latin typeface="Open Sans" pitchFamily="34" charset="0"/>
                <a:cs typeface="Open Sans" pitchFamily="34" charset="0"/>
              </a:rPr>
              <a:t>Fonte: Ministério da Saúde. DCCI. Disponível em: http://www.aids.gov.br/pt-br/publico-geral/o-que-sao-ist/sifilis </a:t>
            </a:r>
          </a:p>
        </p:txBody>
      </p:sp>
      <p:sp>
        <p:nvSpPr>
          <p:cNvPr id="22533" name="CaixaDeTexto 23"/>
          <p:cNvSpPr txBox="1">
            <a:spLocks noChangeArrowheads="1"/>
          </p:cNvSpPr>
          <p:nvPr/>
        </p:nvSpPr>
        <p:spPr bwMode="auto">
          <a:xfrm>
            <a:off x="388938" y="1347788"/>
            <a:ext cx="64801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</a:pPr>
            <a:r>
              <a:rPr lang="pt-BR" altLang="pt-BR" dirty="0">
                <a:latin typeface="Open Sans" pitchFamily="34" charset="0"/>
                <a:cs typeface="Open Sans" pitchFamily="34" charset="0"/>
                <a:sym typeface="Arial" charset="0"/>
              </a:rPr>
              <a:t>Transmissão vertical (da mãe para o bebê, durante a gestação).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 dirty="0">
                <a:latin typeface="Open Sans" pitchFamily="34" charset="0"/>
                <a:cs typeface="Open Sans" pitchFamily="34" charset="0"/>
                <a:sym typeface="Arial" charset="0"/>
              </a:rPr>
              <a:t>Pode causar má-formação do feto, aborto espontâneo e morte fetal. 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 dirty="0">
                <a:latin typeface="Open Sans" pitchFamily="34" charset="0"/>
                <a:cs typeface="Open Sans" pitchFamily="34" charset="0"/>
                <a:sym typeface="Arial" charset="0"/>
              </a:rPr>
              <a:t>Na maioria das vezes, porém, aparecem os seguintes sintomas nos primeiros meses de vida: </a:t>
            </a:r>
            <a:r>
              <a:rPr lang="pt-BR" altLang="pt-BR" b="1" dirty="0">
                <a:latin typeface="Open Sans" pitchFamily="34" charset="0"/>
                <a:cs typeface="Open Sans" pitchFamily="34" charset="0"/>
                <a:sym typeface="Arial" charset="0"/>
              </a:rPr>
              <a:t>pneumonia, feridas no corpo, alterações nos ossos e no desenvolvimento mental e cegueira.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 dirty="0">
                <a:latin typeface="Open Sans" pitchFamily="34" charset="0"/>
                <a:cs typeface="Open Sans" pitchFamily="34" charset="0"/>
                <a:sym typeface="Arial" charset="0"/>
              </a:rPr>
              <a:t>O tratamento deve ser iniciado imediatamente após diagnóstico positivo da gestante, com penicilina benzatina.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upo 12"/>
          <p:cNvGrpSpPr>
            <a:grpSpLocks/>
          </p:cNvGrpSpPr>
          <p:nvPr/>
        </p:nvGrpSpPr>
        <p:grpSpPr bwMode="auto">
          <a:xfrm>
            <a:off x="1403350" y="-37041"/>
            <a:ext cx="6337300" cy="741363"/>
            <a:chOff x="1403648" y="-2773"/>
            <a:chExt cx="6336704" cy="741056"/>
          </a:xfrm>
        </p:grpSpPr>
        <p:sp>
          <p:nvSpPr>
            <p:cNvPr id="18" name="Retângulo 17"/>
            <p:cNvSpPr/>
            <p:nvPr/>
          </p:nvSpPr>
          <p:spPr>
            <a:xfrm>
              <a:off x="1403648" y="195583"/>
              <a:ext cx="6336704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AIDS OU SIDA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SÍNDROME DE HIMUNODEFICIENCIA HUMANA</a:t>
              </a: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403648" y="-2773"/>
              <a:ext cx="6336704" cy="195182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1026" name="Picture 2" descr="hiv virus">
            <a:extLst>
              <a:ext uri="{FF2B5EF4-FFF2-40B4-BE49-F238E27FC236}">
                <a16:creationId xmlns:a16="http://schemas.microsoft.com/office/drawing/2014/main" id="{0D0B9541-7111-4EC3-B069-D864168DC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87574"/>
            <a:ext cx="21907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484CB41-D5C3-40FA-8341-B5A783455447}"/>
              </a:ext>
            </a:extLst>
          </p:cNvPr>
          <p:cNvSpPr txBox="1"/>
          <p:nvPr/>
        </p:nvSpPr>
        <p:spPr>
          <a:xfrm>
            <a:off x="2420761" y="915566"/>
            <a:ext cx="66784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HIV é a sigla em inglês do vírus da imunodeficiência humana. Causador da aids, ataca o sistema imunológico, responsável por defender o organismo de doenças. As células mais atingidas são os linfócitos T CD4+. E é alterando o DNA dessa célula que o HIV faz cópias de si mesmo. Depois de se multiplicar, rompe os linfócitos em busca de outros para continuar a infecção.</a:t>
            </a:r>
            <a:endParaRPr lang="pt-BR" sz="16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56F3E99-4915-47E7-8469-38A067DB4F51}"/>
              </a:ext>
            </a:extLst>
          </p:cNvPr>
          <p:cNvSpPr txBox="1"/>
          <p:nvPr/>
        </p:nvSpPr>
        <p:spPr>
          <a:xfrm>
            <a:off x="123472" y="2796945"/>
            <a:ext cx="459457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Assim pega:</a:t>
            </a:r>
            <a:endParaRPr lang="pt-BR" sz="1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532F15"/>
                </a:solidFill>
                <a:effectLst/>
                <a:latin typeface="Arial" panose="020B0604020202020204" pitchFamily="34" charset="0"/>
              </a:rPr>
              <a:t>Sexo vaginal sem camisinha;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532F15"/>
                </a:solidFill>
                <a:effectLst/>
                <a:latin typeface="Arial" panose="020B0604020202020204" pitchFamily="34" charset="0"/>
              </a:rPr>
              <a:t>Sexo anal sem camisinha;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532F15"/>
                </a:solidFill>
                <a:effectLst/>
                <a:latin typeface="Arial" panose="020B0604020202020204" pitchFamily="34" charset="0"/>
              </a:rPr>
              <a:t>Sexo oral sem camisinha;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532F15"/>
                </a:solidFill>
                <a:effectLst/>
                <a:latin typeface="Arial" panose="020B0604020202020204" pitchFamily="34" charset="0"/>
              </a:rPr>
              <a:t>Uso de seringa por mais de uma pessoa;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532F15"/>
                </a:solidFill>
                <a:effectLst/>
                <a:latin typeface="Arial" panose="020B0604020202020204" pitchFamily="34" charset="0"/>
              </a:rPr>
              <a:t>Transfusão de sangue contaminado;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532F15"/>
                </a:solidFill>
                <a:effectLst/>
                <a:latin typeface="Arial" panose="020B0604020202020204" pitchFamily="34" charset="0"/>
              </a:rPr>
              <a:t>Da mãe infectada para seu filho durante </a:t>
            </a:r>
          </a:p>
          <a:p>
            <a:pPr algn="l"/>
            <a:r>
              <a:rPr lang="pt-BR" sz="1400" b="0" i="0" dirty="0">
                <a:solidFill>
                  <a:srgbClr val="532F15"/>
                </a:solidFill>
                <a:effectLst/>
                <a:latin typeface="Arial" panose="020B0604020202020204" pitchFamily="34" charset="0"/>
              </a:rPr>
              <a:t>a gravidez, no parto e na amamentação;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532F15"/>
                </a:solidFill>
                <a:effectLst/>
                <a:latin typeface="Arial" panose="020B0604020202020204" pitchFamily="34" charset="0"/>
              </a:rPr>
              <a:t>Instrumentos que furam ou cortam não esterilizados.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1CD26E4-8481-4CD6-B0FF-A7B2F9C54FDD}"/>
              </a:ext>
            </a:extLst>
          </p:cNvPr>
          <p:cNvSpPr txBox="1"/>
          <p:nvPr/>
        </p:nvSpPr>
        <p:spPr>
          <a:xfrm>
            <a:off x="5292080" y="2465844"/>
            <a:ext cx="45945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1" i="0" dirty="0">
                <a:solidFill>
                  <a:srgbClr val="532F15"/>
                </a:solidFill>
                <a:effectLst/>
                <a:latin typeface="Arial" panose="020B0604020202020204" pitchFamily="34" charset="0"/>
              </a:rPr>
              <a:t>Assim não pega:</a:t>
            </a:r>
            <a:endParaRPr lang="pt-BR" sz="1200" b="0" i="0" dirty="0">
              <a:solidFill>
                <a:srgbClr val="532F15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b="0" i="0" dirty="0">
                <a:solidFill>
                  <a:srgbClr val="532F15"/>
                </a:solidFill>
                <a:effectLst/>
                <a:latin typeface="Arial" panose="020B0604020202020204" pitchFamily="34" charset="0"/>
              </a:rPr>
              <a:t>Sexo desde que se use corretamente a camisinha;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b="0" i="0" dirty="0">
                <a:solidFill>
                  <a:srgbClr val="532F15"/>
                </a:solidFill>
                <a:effectLst/>
                <a:latin typeface="Arial" panose="020B0604020202020204" pitchFamily="34" charset="0"/>
              </a:rPr>
              <a:t>Masturbação a dois;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b="0" i="0" dirty="0">
                <a:solidFill>
                  <a:srgbClr val="532F15"/>
                </a:solidFill>
                <a:effectLst/>
                <a:latin typeface="Arial" panose="020B0604020202020204" pitchFamily="34" charset="0"/>
              </a:rPr>
              <a:t>Beijo no rosto ou na boca;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b="0" i="0" dirty="0">
                <a:solidFill>
                  <a:srgbClr val="532F15"/>
                </a:solidFill>
                <a:effectLst/>
                <a:latin typeface="Arial" panose="020B0604020202020204" pitchFamily="34" charset="0"/>
              </a:rPr>
              <a:t>Suor e lágrima;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b="0" i="0" dirty="0">
                <a:solidFill>
                  <a:srgbClr val="532F15"/>
                </a:solidFill>
                <a:effectLst/>
                <a:latin typeface="Arial" panose="020B0604020202020204" pitchFamily="34" charset="0"/>
              </a:rPr>
              <a:t>Picada de inseto;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b="0" i="0" dirty="0">
                <a:solidFill>
                  <a:srgbClr val="532F15"/>
                </a:solidFill>
                <a:effectLst/>
                <a:latin typeface="Arial" panose="020B0604020202020204" pitchFamily="34" charset="0"/>
              </a:rPr>
              <a:t>Aperto de mão ou abraço;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b="0" i="0" dirty="0">
                <a:solidFill>
                  <a:srgbClr val="532F15"/>
                </a:solidFill>
                <a:effectLst/>
                <a:latin typeface="Arial" panose="020B0604020202020204" pitchFamily="34" charset="0"/>
              </a:rPr>
              <a:t>Sabonete/toalha/lençóis;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b="0" i="0" dirty="0">
                <a:solidFill>
                  <a:srgbClr val="532F15"/>
                </a:solidFill>
                <a:effectLst/>
                <a:latin typeface="Arial" panose="020B0604020202020204" pitchFamily="34" charset="0"/>
              </a:rPr>
              <a:t>Talheres/copos;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b="0" i="0" dirty="0">
                <a:solidFill>
                  <a:srgbClr val="532F15"/>
                </a:solidFill>
                <a:effectLst/>
                <a:latin typeface="Arial" panose="020B0604020202020204" pitchFamily="34" charset="0"/>
              </a:rPr>
              <a:t>Assento de ônibus;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b="0" i="0" dirty="0">
                <a:solidFill>
                  <a:srgbClr val="532F15"/>
                </a:solidFill>
                <a:effectLst/>
                <a:latin typeface="Arial" panose="020B0604020202020204" pitchFamily="34" charset="0"/>
              </a:rPr>
              <a:t>Piscina;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b="0" i="0" dirty="0">
                <a:solidFill>
                  <a:srgbClr val="532F15"/>
                </a:solidFill>
                <a:effectLst/>
                <a:latin typeface="Arial" panose="020B0604020202020204" pitchFamily="34" charset="0"/>
              </a:rPr>
              <a:t>Banheiro;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b="0" i="0" dirty="0">
                <a:solidFill>
                  <a:srgbClr val="532F15"/>
                </a:solidFill>
                <a:effectLst/>
                <a:latin typeface="Arial" panose="020B0604020202020204" pitchFamily="34" charset="0"/>
              </a:rPr>
              <a:t>Doação de sangue;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b="0" i="0" dirty="0">
                <a:solidFill>
                  <a:srgbClr val="532F15"/>
                </a:solidFill>
                <a:effectLst/>
                <a:latin typeface="Arial" panose="020B0604020202020204" pitchFamily="34" charset="0"/>
              </a:rPr>
              <a:t>Pelo ar.</a:t>
            </a:r>
          </a:p>
        </p:txBody>
      </p:sp>
    </p:spTree>
    <p:extLst>
      <p:ext uri="{BB962C8B-B14F-4D97-AF65-F5344CB8AC3E}">
        <p14:creationId xmlns:p14="http://schemas.microsoft.com/office/powerpoint/2010/main" val="2704977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CB8E639-B8DD-4663-BF47-099FAFA1F444}"/>
              </a:ext>
            </a:extLst>
          </p:cNvPr>
          <p:cNvSpPr txBox="1"/>
          <p:nvPr/>
        </p:nvSpPr>
        <p:spPr>
          <a:xfrm>
            <a:off x="251520" y="771550"/>
            <a:ext cx="8640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O que é o HPVHPV é a abreviação em inglês para papilomavírus humano. Essa infecção sexualmente transmissível muitas vezes não causa sintomas, mas pode provocar verrugas genitais em homens e mulheres.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2C79D1E-E635-4C41-898C-EA87373283A8}"/>
              </a:ext>
            </a:extLst>
          </p:cNvPr>
          <p:cNvSpPr/>
          <p:nvPr/>
        </p:nvSpPr>
        <p:spPr>
          <a:xfrm>
            <a:off x="1835696" y="195486"/>
            <a:ext cx="49685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HPV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E3C7AA1-C0E6-492A-977F-B5AFAF5C8E0D}"/>
              </a:ext>
            </a:extLst>
          </p:cNvPr>
          <p:cNvSpPr txBox="1"/>
          <p:nvPr/>
        </p:nvSpPr>
        <p:spPr>
          <a:xfrm>
            <a:off x="252724" y="1563638"/>
            <a:ext cx="66784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pt-BR" sz="1600" b="1" i="0" cap="all" dirty="0">
                <a:solidFill>
                  <a:srgbClr val="333333"/>
                </a:solidFill>
                <a:effectLst/>
                <a:latin typeface="Arimo"/>
              </a:rPr>
              <a:t>COMO É A TRANSMISSÃO DO HPV?</a:t>
            </a:r>
          </a:p>
          <a:p>
            <a:pPr algn="l" rtl="0"/>
            <a:r>
              <a:rPr lang="pt-BR" sz="1600" b="0" i="0" dirty="0">
                <a:solidFill>
                  <a:srgbClr val="333333"/>
                </a:solidFill>
                <a:effectLst/>
                <a:latin typeface="Arimo"/>
              </a:rPr>
              <a:t>Em 90% dos casos, o HPV é transmitido pela atividade sexual, que inclui:</a:t>
            </a:r>
          </a:p>
          <a:p>
            <a:pPr algn="l" rtl="0"/>
            <a:r>
              <a:rPr lang="pt-BR" sz="1600" b="0" i="0" dirty="0">
                <a:solidFill>
                  <a:srgbClr val="333333"/>
                </a:solidFill>
                <a:effectLst/>
                <a:latin typeface="Arimo"/>
              </a:rPr>
              <a:t>●  Contato oral-genital;</a:t>
            </a:r>
          </a:p>
          <a:p>
            <a:pPr algn="l" rtl="0"/>
            <a:r>
              <a:rPr lang="pt-BR" sz="1600" b="0" i="0" dirty="0">
                <a:solidFill>
                  <a:srgbClr val="333333"/>
                </a:solidFill>
                <a:effectLst/>
                <a:latin typeface="Arimo"/>
              </a:rPr>
              <a:t>●  Contato genital-genital;</a:t>
            </a:r>
          </a:p>
          <a:p>
            <a:pPr algn="l" rtl="0"/>
            <a:r>
              <a:rPr lang="pt-BR" sz="1600" b="0" i="0" dirty="0">
                <a:solidFill>
                  <a:srgbClr val="333333"/>
                </a:solidFill>
                <a:effectLst/>
                <a:latin typeface="Arimo"/>
              </a:rPr>
              <a:t>●  Contato manual-genital.</a:t>
            </a:r>
          </a:p>
          <a:p>
            <a:pPr algn="l" rtl="0"/>
            <a:r>
              <a:rPr lang="pt-BR" sz="1600" b="0" i="0" dirty="0">
                <a:solidFill>
                  <a:srgbClr val="333333"/>
                </a:solidFill>
                <a:effectLst/>
                <a:latin typeface="Arimo"/>
              </a:rPr>
              <a:t>De forma muito rara, o HPV também pode ser transmitido através de:</a:t>
            </a:r>
          </a:p>
          <a:p>
            <a:pPr algn="l" rtl="0"/>
            <a:r>
              <a:rPr lang="pt-BR" sz="1600" b="0" i="0" dirty="0">
                <a:solidFill>
                  <a:srgbClr val="333333"/>
                </a:solidFill>
                <a:effectLst/>
                <a:latin typeface="Arimo"/>
              </a:rPr>
              <a:t>●  Objetos contaminados;</a:t>
            </a:r>
          </a:p>
          <a:p>
            <a:pPr algn="l" rtl="0"/>
            <a:r>
              <a:rPr lang="pt-BR" sz="1600" b="0" i="0" dirty="0">
                <a:solidFill>
                  <a:srgbClr val="333333"/>
                </a:solidFill>
                <a:effectLst/>
                <a:latin typeface="Arimo"/>
              </a:rPr>
              <a:t>●  Uso de vaso sanitário;</a:t>
            </a:r>
          </a:p>
          <a:p>
            <a:pPr algn="l" rtl="0"/>
            <a:r>
              <a:rPr lang="pt-BR" sz="1600" b="0" i="0" dirty="0">
                <a:solidFill>
                  <a:srgbClr val="333333"/>
                </a:solidFill>
                <a:effectLst/>
                <a:latin typeface="Arimo"/>
              </a:rPr>
              <a:t>●  Compartilhamento de roupa íntima;</a:t>
            </a:r>
          </a:p>
          <a:p>
            <a:pPr algn="l" rtl="0"/>
            <a:r>
              <a:rPr lang="pt-BR" sz="1600" b="0" i="0" dirty="0">
                <a:solidFill>
                  <a:srgbClr val="333333"/>
                </a:solidFill>
                <a:effectLst/>
                <a:latin typeface="Arimo"/>
              </a:rPr>
              <a:t>●  Espéculos ou materiais ginecológicos não esterilizados, etc.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25D07B7-9D68-47C3-BB00-8C41A0ED643A}"/>
              </a:ext>
            </a:extLst>
          </p:cNvPr>
          <p:cNvSpPr txBox="1"/>
          <p:nvPr/>
        </p:nvSpPr>
        <p:spPr>
          <a:xfrm>
            <a:off x="243301" y="3932351"/>
            <a:ext cx="8496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pt-BR" sz="1200" b="1" i="0" cap="all" dirty="0">
                <a:solidFill>
                  <a:srgbClr val="333333"/>
                </a:solidFill>
                <a:effectLst/>
                <a:latin typeface="Arimo"/>
              </a:rPr>
              <a:t>SINAIS E SINTOMAS DE HPV</a:t>
            </a:r>
          </a:p>
          <a:p>
            <a:pPr algn="l" rtl="0"/>
            <a:r>
              <a:rPr lang="pt-BR" sz="1200" b="0" i="0" dirty="0">
                <a:solidFill>
                  <a:srgbClr val="333333"/>
                </a:solidFill>
                <a:effectLst/>
                <a:latin typeface="Arimo"/>
              </a:rPr>
              <a:t>A maioria das pessoas contaminadas pelo HPV não apresenta sintomas. Geralmente quando as mulheres apresentam sintomas são relacionados à presença de verrugas ou manchas que podem aparecer nos genitais. É possível descobrir que a mulher está infectada pelo HPV quando apresenta essas lesões, as quais são detectadas pelo exame clínico no ginecologista. Pode-se também descobrir a infecção pelo vírus quando é colhido o Papanicolau, um dos exames responsáveis por diagnosticar o HPV.</a:t>
            </a:r>
          </a:p>
        </p:txBody>
      </p:sp>
    </p:spTree>
    <p:extLst>
      <p:ext uri="{BB962C8B-B14F-4D97-AF65-F5344CB8AC3E}">
        <p14:creationId xmlns:p14="http://schemas.microsoft.com/office/powerpoint/2010/main" val="1502679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521C0E8-14E1-449E-BB92-CC052A9C8F79}"/>
              </a:ext>
            </a:extLst>
          </p:cNvPr>
          <p:cNvSpPr txBox="1"/>
          <p:nvPr/>
        </p:nvSpPr>
        <p:spPr>
          <a:xfrm>
            <a:off x="143508" y="771550"/>
            <a:ext cx="88569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Hepatite B</a:t>
            </a:r>
            <a:r>
              <a:rPr lang="pt-B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o que é? É uma doença infecciosa que agride o fígado, sendo causada pelo vírus </a:t>
            </a:r>
            <a:r>
              <a:rPr lang="pt-B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</a:t>
            </a:r>
            <a:r>
              <a:rPr lang="pt-B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da </a:t>
            </a:r>
            <a:r>
              <a:rPr lang="pt-B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hepatite</a:t>
            </a:r>
            <a:r>
              <a:rPr lang="pt-B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(HBV). O HBV está presente no sangue e secreções, e a </a:t>
            </a:r>
            <a:r>
              <a:rPr lang="pt-B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hepatite B</a:t>
            </a:r>
            <a:r>
              <a:rPr lang="pt-B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é também classificada como uma infecção sexualmente transmissível.</a:t>
            </a:r>
            <a:endParaRPr lang="pt-B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FE0AD68-E5D8-463B-AB1B-8D8B9C53D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67931"/>
            <a:ext cx="3696072" cy="246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6C554E2-DE70-45F0-97C2-8E7F1BBBE3F0}"/>
              </a:ext>
            </a:extLst>
          </p:cNvPr>
          <p:cNvSpPr txBox="1"/>
          <p:nvPr/>
        </p:nvSpPr>
        <p:spPr>
          <a:xfrm>
            <a:off x="4212468" y="1952447"/>
            <a:ext cx="478802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1" i="0" dirty="0">
                <a:solidFill>
                  <a:srgbClr val="404040"/>
                </a:solidFill>
                <a:effectLst/>
                <a:latin typeface="Helvetica" panose="020B0604020202020204" pitchFamily="34" charset="0"/>
              </a:rPr>
              <a:t>Principais sintomas</a:t>
            </a:r>
          </a:p>
          <a:p>
            <a:pPr algn="l"/>
            <a:r>
              <a:rPr lang="pt-BR" sz="1400" b="0" i="0" dirty="0">
                <a:solidFill>
                  <a:srgbClr val="404040"/>
                </a:solidFill>
                <a:effectLst/>
                <a:latin typeface="Helvetica" panose="020B0604020202020204" pitchFamily="34" charset="0"/>
              </a:rPr>
              <a:t>O período de incubação da hepatite B é de 2 a 6 meses, por isso, os sinais e sintomas da hepatite B aguda podem aparecer após 1 a 3 meses da contaminação. Os sinais e sintomas iniciais da hepatite B incluem: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404040"/>
                </a:solidFill>
                <a:effectLst/>
                <a:latin typeface="Helvetica" panose="020B0604020202020204" pitchFamily="34" charset="0"/>
              </a:rPr>
              <a:t>Enjoos;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404040"/>
                </a:solidFill>
                <a:effectLst/>
                <a:latin typeface="Helvetica" panose="020B0604020202020204" pitchFamily="34" charset="0"/>
              </a:rPr>
              <a:t>Vômitos;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404040"/>
                </a:solidFill>
                <a:effectLst/>
                <a:latin typeface="Helvetica" panose="020B0604020202020204" pitchFamily="34" charset="0"/>
              </a:rPr>
              <a:t>Cansaço;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404040"/>
                </a:solidFill>
                <a:effectLst/>
                <a:latin typeface="Helvetica" panose="020B0604020202020204" pitchFamily="34" charset="0"/>
              </a:rPr>
              <a:t>Febre baixa;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404040"/>
                </a:solidFill>
                <a:effectLst/>
                <a:latin typeface="Helvetica" panose="020B0604020202020204" pitchFamily="34" charset="0"/>
              </a:rPr>
              <a:t>Falta de apetite;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404040"/>
                </a:solidFill>
                <a:effectLst/>
                <a:latin typeface="Helvetica" panose="020B0604020202020204" pitchFamily="34" charset="0"/>
              </a:rPr>
              <a:t>Dor abdominal;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404040"/>
                </a:solidFill>
                <a:effectLst/>
                <a:latin typeface="Helvetica" panose="020B0604020202020204" pitchFamily="34" charset="0"/>
              </a:rPr>
              <a:t>Dor nas articulações e nos músculos.</a:t>
            </a:r>
          </a:p>
        </p:txBody>
      </p:sp>
    </p:spTree>
    <p:extLst>
      <p:ext uri="{BB962C8B-B14F-4D97-AF65-F5344CB8AC3E}">
        <p14:creationId xmlns:p14="http://schemas.microsoft.com/office/powerpoint/2010/main" val="265847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o 12"/>
          <p:cNvGrpSpPr>
            <a:grpSpLocks/>
          </p:cNvGrpSpPr>
          <p:nvPr/>
        </p:nvGrpSpPr>
        <p:grpSpPr bwMode="auto">
          <a:xfrm>
            <a:off x="1403350" y="-3175"/>
            <a:ext cx="6337300" cy="741363"/>
            <a:chOff x="1403648" y="-2773"/>
            <a:chExt cx="6336704" cy="741056"/>
          </a:xfrm>
        </p:grpSpPr>
        <p:sp>
          <p:nvSpPr>
            <p:cNvPr id="18" name="Retângulo 17"/>
            <p:cNvSpPr/>
            <p:nvPr/>
          </p:nvSpPr>
          <p:spPr>
            <a:xfrm>
              <a:off x="1403648" y="195583"/>
              <a:ext cx="6336704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403648" y="-2773"/>
              <a:ext cx="6336704" cy="195182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6147" name="CaixaDeTexto 13"/>
          <p:cNvSpPr txBox="1">
            <a:spLocks noChangeArrowheads="1"/>
          </p:cNvSpPr>
          <p:nvPr/>
        </p:nvSpPr>
        <p:spPr bwMode="auto">
          <a:xfrm>
            <a:off x="395288" y="1455738"/>
            <a:ext cx="6481762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</a:pPr>
            <a:r>
              <a:rPr lang="pt-BR" altLang="pt-BR" sz="2000" b="1" dirty="0">
                <a:solidFill>
                  <a:srgbClr val="2E58A6"/>
                </a:solidFill>
                <a:latin typeface="Open Sans" pitchFamily="34" charset="0"/>
                <a:cs typeface="Open Sans" pitchFamily="34" charset="0"/>
              </a:rPr>
              <a:t>Habilidades: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 sz="2000" dirty="0">
                <a:latin typeface="Open Sans" pitchFamily="34" charset="0"/>
                <a:cs typeface="Open Sans" pitchFamily="34" charset="0"/>
              </a:rPr>
              <a:t>Reconhecer situações de risco de contrair ISTs e aids, propondo estratégias para redução desse risco. 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 sz="2000" b="1" dirty="0">
                <a:solidFill>
                  <a:srgbClr val="2E58A6"/>
                </a:solidFill>
                <a:latin typeface="Open Sans" pitchFamily="34" charset="0"/>
                <a:cs typeface="Open Sans" pitchFamily="34" charset="0"/>
              </a:rPr>
              <a:t>Conteúdos:</a:t>
            </a:r>
          </a:p>
          <a:p>
            <a:pPr algn="just" eaLnBrk="1" hangingPunct="1"/>
            <a:r>
              <a:rPr lang="pt-BR" altLang="pt-BR" sz="2000" dirty="0">
                <a:latin typeface="Open Sans" pitchFamily="34" charset="0"/>
                <a:cs typeface="Open Sans" pitchFamily="34" charset="0"/>
              </a:rPr>
              <a:t>Infecções Sexualmente Transmissíveis (ISTs): sintomas, contágio e prevenção.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 sz="2000" dirty="0">
                <a:latin typeface="Open Sans" pitchFamily="34" charset="0"/>
                <a:cs typeface="Open Sans" pitchFamily="34" charset="0"/>
              </a:rPr>
              <a:t>Aids: resposta imunológica (síndrome), sintomas, contágio e prevenção.</a:t>
            </a:r>
          </a:p>
        </p:txBody>
      </p:sp>
      <p:sp>
        <p:nvSpPr>
          <p:cNvPr id="6148" name="CaixaDeTexto 9"/>
          <p:cNvSpPr txBox="1">
            <a:spLocks noChangeArrowheads="1"/>
          </p:cNvSpPr>
          <p:nvPr/>
        </p:nvSpPr>
        <p:spPr bwMode="auto">
          <a:xfrm>
            <a:off x="1403350" y="233363"/>
            <a:ext cx="63373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altLang="pt-BR" sz="2300" b="1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Informações sobre a aula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upo 12"/>
          <p:cNvGrpSpPr>
            <a:grpSpLocks/>
          </p:cNvGrpSpPr>
          <p:nvPr/>
        </p:nvGrpSpPr>
        <p:grpSpPr bwMode="auto">
          <a:xfrm>
            <a:off x="1403350" y="-3175"/>
            <a:ext cx="6337300" cy="741363"/>
            <a:chOff x="1403648" y="-2773"/>
            <a:chExt cx="6336704" cy="741056"/>
          </a:xfrm>
        </p:grpSpPr>
        <p:sp>
          <p:nvSpPr>
            <p:cNvPr id="18" name="Retângulo 17"/>
            <p:cNvSpPr/>
            <p:nvPr/>
          </p:nvSpPr>
          <p:spPr>
            <a:xfrm>
              <a:off x="1403648" y="195583"/>
              <a:ext cx="6336704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403648" y="-2773"/>
              <a:ext cx="6336704" cy="195182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395288" y="1871663"/>
            <a:ext cx="6481762" cy="3078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180975" algn="just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2E58A6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Entendemos o que são IST e as diferenças em relação ao termo DST.</a:t>
            </a:r>
          </a:p>
          <a:p>
            <a:pPr marL="180975" indent="-180975" algn="just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2E58A6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Conhecemos o agente causador, sintomas, contágio e prevenção da gonorreia, clamídia e sífilis.</a:t>
            </a:r>
          </a:p>
          <a:p>
            <a:pPr marL="180975" indent="-180975" algn="just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2E58A6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Reconhecemos situações de risco de contrair e transmitir IST.</a:t>
            </a:r>
          </a:p>
          <a:p>
            <a:pPr marL="180975" indent="-180975" algn="just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2E58A6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Reconhecemos formas de prevenção às IST.</a:t>
            </a:r>
          </a:p>
          <a:p>
            <a:pPr marL="180975" indent="-180975" algn="just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2E58A6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Compreendemos que não é possível identificar a presença de IST por meio da observação apenas.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2E58A6"/>
              </a:buClr>
              <a:buSzPct val="130000"/>
              <a:defRPr/>
            </a:pPr>
            <a:endParaRPr lang="pt-BR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628" name="CaixaDeTexto 14"/>
          <p:cNvSpPr txBox="1">
            <a:spLocks noChangeArrowheads="1"/>
          </p:cNvSpPr>
          <p:nvPr/>
        </p:nvSpPr>
        <p:spPr bwMode="auto">
          <a:xfrm>
            <a:off x="395288" y="1214438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2000" b="1">
                <a:solidFill>
                  <a:srgbClr val="2E58A6"/>
                </a:solidFill>
                <a:latin typeface="Open Sans" pitchFamily="34" charset="0"/>
                <a:cs typeface="Open Sans" pitchFamily="34" charset="0"/>
              </a:rPr>
              <a:t>Hoje dialogamos sobre Infecções Sexualmente Transmissíveis</a:t>
            </a:r>
          </a:p>
        </p:txBody>
      </p:sp>
      <p:sp>
        <p:nvSpPr>
          <p:cNvPr id="26629" name="CaixaDeTexto 9"/>
          <p:cNvSpPr txBox="1">
            <a:spLocks noChangeArrowheads="1"/>
          </p:cNvSpPr>
          <p:nvPr/>
        </p:nvSpPr>
        <p:spPr bwMode="auto">
          <a:xfrm>
            <a:off x="1403350" y="233363"/>
            <a:ext cx="63373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altLang="pt-BR" sz="2300" b="1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Aprendizagens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o 12"/>
          <p:cNvGrpSpPr>
            <a:grpSpLocks/>
          </p:cNvGrpSpPr>
          <p:nvPr/>
        </p:nvGrpSpPr>
        <p:grpSpPr bwMode="auto">
          <a:xfrm>
            <a:off x="1403350" y="-3175"/>
            <a:ext cx="6337300" cy="741363"/>
            <a:chOff x="1403648" y="-2773"/>
            <a:chExt cx="6336704" cy="741056"/>
          </a:xfrm>
        </p:grpSpPr>
        <p:sp>
          <p:nvSpPr>
            <p:cNvPr id="18" name="Retângulo 17"/>
            <p:cNvSpPr/>
            <p:nvPr/>
          </p:nvSpPr>
          <p:spPr>
            <a:xfrm>
              <a:off x="1403648" y="195583"/>
              <a:ext cx="6336704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403648" y="-2773"/>
              <a:ext cx="6336704" cy="195182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7171" name="CaixaDeTexto 13"/>
          <p:cNvSpPr txBox="1">
            <a:spLocks noChangeArrowheads="1"/>
          </p:cNvSpPr>
          <p:nvPr/>
        </p:nvSpPr>
        <p:spPr bwMode="auto">
          <a:xfrm>
            <a:off x="395288" y="1455738"/>
            <a:ext cx="648176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</a:pPr>
            <a:r>
              <a:rPr lang="pt-BR" altLang="pt-BR" sz="2000" dirty="0">
                <a:latin typeface="Open Sans" pitchFamily="34" charset="0"/>
                <a:cs typeface="Open Sans" pitchFamily="34" charset="0"/>
              </a:rPr>
              <a:t>“Provavelmente não é a primeira coisa que lhe vem à cabeça, mas se não for cuidadoso, é possível que você seja exposto a qualquer uma das mais de 30 bactérias, vírus ou parasitas que podem lhe contaminar enquanto você faz sexo.”</a:t>
            </a:r>
          </a:p>
        </p:txBody>
      </p:sp>
      <p:sp>
        <p:nvSpPr>
          <p:cNvPr id="7172" name="CaixaDeTexto 9"/>
          <p:cNvSpPr txBox="1">
            <a:spLocks noChangeArrowheads="1"/>
          </p:cNvSpPr>
          <p:nvPr/>
        </p:nvSpPr>
        <p:spPr bwMode="auto">
          <a:xfrm>
            <a:off x="1403350" y="233363"/>
            <a:ext cx="63373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altLang="pt-BR" sz="2300" b="1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Interação pelo chat</a:t>
            </a:r>
          </a:p>
        </p:txBody>
      </p:sp>
      <p:sp>
        <p:nvSpPr>
          <p:cNvPr id="7173" name="TextBox 14"/>
          <p:cNvSpPr txBox="1">
            <a:spLocks noChangeArrowheads="1"/>
          </p:cNvSpPr>
          <p:nvPr/>
        </p:nvSpPr>
        <p:spPr bwMode="auto">
          <a:xfrm>
            <a:off x="395288" y="4486275"/>
            <a:ext cx="6481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pt-BR" altLang="pt-BR" sz="800">
                <a:latin typeface="Open Sans" pitchFamily="34" charset="0"/>
                <a:cs typeface="Open Sans" pitchFamily="34" charset="0"/>
              </a:rPr>
              <a:t>O que são infecções sexualmente transmissíveis? Khan Academy. (CC BY-NC-SA 3.0 US). Disponível em: https://pt.khanacademy.org/science/8-ano/infeccoes-sexualmente-transmissiveis/infeccao-sexualmente-transmissivel/a/what-are-sexually-transmitted-diseases</a:t>
            </a:r>
            <a:endParaRPr lang="en-US" altLang="pt-BR" sz="800">
              <a:latin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upo 12"/>
          <p:cNvGrpSpPr>
            <a:grpSpLocks/>
          </p:cNvGrpSpPr>
          <p:nvPr/>
        </p:nvGrpSpPr>
        <p:grpSpPr bwMode="auto">
          <a:xfrm>
            <a:off x="1403350" y="-3175"/>
            <a:ext cx="6337300" cy="741363"/>
            <a:chOff x="1403648" y="-2773"/>
            <a:chExt cx="6336704" cy="741056"/>
          </a:xfrm>
        </p:grpSpPr>
        <p:sp>
          <p:nvSpPr>
            <p:cNvPr id="18" name="Retângulo 17"/>
            <p:cNvSpPr/>
            <p:nvPr/>
          </p:nvSpPr>
          <p:spPr>
            <a:xfrm>
              <a:off x="1403648" y="195583"/>
              <a:ext cx="6336704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403648" y="-2773"/>
              <a:ext cx="6336704" cy="195182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8195" name="CaixaDeTexto 13"/>
          <p:cNvSpPr txBox="1">
            <a:spLocks noChangeArrowheads="1"/>
          </p:cNvSpPr>
          <p:nvPr/>
        </p:nvSpPr>
        <p:spPr bwMode="auto">
          <a:xfrm>
            <a:off x="395288" y="2871788"/>
            <a:ext cx="64817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</a:pPr>
            <a:r>
              <a:rPr lang="pt-BR" altLang="pt-BR" dirty="0">
                <a:latin typeface="Open Sans" pitchFamily="34" charset="0"/>
                <a:cs typeface="Open Sans" pitchFamily="34" charset="0"/>
              </a:rPr>
              <a:t>A terminologia Infecções Sexualmente Transmissíveis (IST) passou a ser adotada em substituição à expressão Doenças Sexualmente Transmissíveis (DST), porque destaca a possibilidade de uma pessoa ter e transmitir uma infecção, mesmo sem sinais e sintomas.</a:t>
            </a:r>
          </a:p>
        </p:txBody>
      </p:sp>
      <p:sp>
        <p:nvSpPr>
          <p:cNvPr id="8196" name="CaixaDeTexto 9"/>
          <p:cNvSpPr txBox="1">
            <a:spLocks noChangeArrowheads="1"/>
          </p:cNvSpPr>
          <p:nvPr/>
        </p:nvSpPr>
        <p:spPr bwMode="auto">
          <a:xfrm>
            <a:off x="1403350" y="233363"/>
            <a:ext cx="63373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altLang="pt-BR" sz="2300" b="1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O que significam DST e IST? </a:t>
            </a:r>
          </a:p>
        </p:txBody>
      </p:sp>
      <p:sp>
        <p:nvSpPr>
          <p:cNvPr id="8197" name="TextBox 14"/>
          <p:cNvSpPr txBox="1">
            <a:spLocks noChangeArrowheads="1"/>
          </p:cNvSpPr>
          <p:nvPr/>
        </p:nvSpPr>
        <p:spPr bwMode="auto">
          <a:xfrm>
            <a:off x="395288" y="4362450"/>
            <a:ext cx="5832896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pt-BR" altLang="pt-BR" sz="800" dirty="0">
                <a:latin typeface="Open Sans" pitchFamily="34" charset="0"/>
                <a:cs typeface="Open Sans" pitchFamily="34" charset="0"/>
              </a:rPr>
              <a:t>Imagens ©Pixabay</a:t>
            </a:r>
          </a:p>
          <a:p>
            <a:pPr algn="just" eaLnBrk="1" hangingPunct="1"/>
            <a:r>
              <a:rPr lang="pt-BR" altLang="pt-BR" sz="800" dirty="0">
                <a:latin typeface="Open Sans" pitchFamily="34" charset="0"/>
                <a:cs typeface="Open Sans" pitchFamily="34" charset="0"/>
              </a:rPr>
              <a:t>Infecções Sexualmente Transmissíveis (IST): o que são, quais são e como prevenir. Ministério da Saúde. Disponível em: https://saude.gov.br/saude-de-a-z/infeccoes-sexualmente-transmissiveis-ist#:~:text=A%20terminologia%20Infec</a:t>
            </a:r>
          </a:p>
          <a:p>
            <a:pPr algn="just" eaLnBrk="1" hangingPunct="1"/>
            <a:r>
              <a:rPr lang="pt-BR" altLang="pt-BR" sz="800" dirty="0">
                <a:latin typeface="Open Sans" pitchFamily="34" charset="0"/>
                <a:cs typeface="Open Sans" pitchFamily="34" charset="0"/>
              </a:rPr>
              <a:t>%C3%A7%C3%B5es%20Sexualmente%20Transmiss%C3%ADveis,mesmo%20sem%20sinais%20e%20sintomas</a:t>
            </a:r>
            <a:endParaRPr lang="en-US" altLang="pt-BR" sz="800" dirty="0"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7" name="Hexágono 2"/>
          <p:cNvSpPr/>
          <p:nvPr/>
        </p:nvSpPr>
        <p:spPr>
          <a:xfrm>
            <a:off x="604838" y="1327150"/>
            <a:ext cx="2211387" cy="1360488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06400" dist="38100" dir="9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8" name="Hexágono 3"/>
          <p:cNvSpPr/>
          <p:nvPr/>
        </p:nvSpPr>
        <p:spPr>
          <a:xfrm>
            <a:off x="4313238" y="1382713"/>
            <a:ext cx="2166937" cy="1360487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06400" dist="38100" dir="936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8200" name="CaixaDeTexto 4"/>
          <p:cNvSpPr txBox="1">
            <a:spLocks noChangeArrowheads="1"/>
          </p:cNvSpPr>
          <p:nvPr/>
        </p:nvSpPr>
        <p:spPr bwMode="auto">
          <a:xfrm>
            <a:off x="908050" y="1550988"/>
            <a:ext cx="1604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altLang="pt-BR" sz="2400" dirty="0">
                <a:solidFill>
                  <a:srgbClr val="000000"/>
                </a:solidFill>
                <a:latin typeface="Open Sans" pitchFamily="34" charset="0"/>
                <a:cs typeface="Open Sans" pitchFamily="34" charset="0"/>
                <a:sym typeface="Arial" charset="0"/>
              </a:rPr>
              <a:t>ESTAR DOENTE</a:t>
            </a:r>
          </a:p>
        </p:txBody>
      </p:sp>
      <p:sp>
        <p:nvSpPr>
          <p:cNvPr id="8201" name="CaixaDeTexto 5"/>
          <p:cNvSpPr txBox="1">
            <a:spLocks noChangeArrowheads="1"/>
          </p:cNvSpPr>
          <p:nvPr/>
        </p:nvSpPr>
        <p:spPr bwMode="auto">
          <a:xfrm>
            <a:off x="4430713" y="1558925"/>
            <a:ext cx="1931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altLang="pt-BR" sz="2400">
                <a:solidFill>
                  <a:srgbClr val="000000"/>
                </a:solidFill>
                <a:latin typeface="Open Sans" pitchFamily="34" charset="0"/>
                <a:cs typeface="Open Sans" pitchFamily="34" charset="0"/>
                <a:sym typeface="Arial" charset="0"/>
              </a:rPr>
              <a:t>ESTAR INFECTADO</a:t>
            </a:r>
          </a:p>
        </p:txBody>
      </p:sp>
      <p:sp>
        <p:nvSpPr>
          <p:cNvPr id="27" name="Diferente de 6"/>
          <p:cNvSpPr/>
          <p:nvPr/>
        </p:nvSpPr>
        <p:spPr>
          <a:xfrm>
            <a:off x="2932113" y="1635125"/>
            <a:ext cx="1208087" cy="742950"/>
          </a:xfrm>
          <a:prstGeom prst="mathNot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5"/>
          <p:cNvGrpSpPr>
            <a:grpSpLocks/>
          </p:cNvGrpSpPr>
          <p:nvPr/>
        </p:nvGrpSpPr>
        <p:grpSpPr bwMode="auto">
          <a:xfrm rot="306391">
            <a:off x="633413" y="3240088"/>
            <a:ext cx="3922712" cy="1279525"/>
            <a:chOff x="195263" y="3325813"/>
            <a:chExt cx="4208462" cy="1371600"/>
          </a:xfrm>
        </p:grpSpPr>
        <p:sp>
          <p:nvSpPr>
            <p:cNvPr id="34" name="Retângulo: Cantos Arredondados 34"/>
            <p:cNvSpPr/>
            <p:nvPr/>
          </p:nvSpPr>
          <p:spPr>
            <a:xfrm rot="21119820">
              <a:off x="194920" y="3323227"/>
              <a:ext cx="4152259" cy="1371600"/>
            </a:xfrm>
            <a:prstGeom prst="roundRect">
              <a:avLst>
                <a:gd name="adj" fmla="val 0"/>
              </a:avLst>
            </a:prstGeom>
            <a:solidFill>
              <a:srgbClr val="CC99FF"/>
            </a:solidFill>
            <a:ln>
              <a:noFill/>
            </a:ln>
            <a:effectLst>
              <a:outerShdw blurRad="431800" dist="38100" dir="936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pic>
          <p:nvPicPr>
            <p:cNvPr id="9250" name="Picture 4" descr="Rótulos, Marcas, Papel, Clipe De Pap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67" t="39278" r="24786" b="44208"/>
            <a:stretch>
              <a:fillRect/>
            </a:stretch>
          </p:blipFill>
          <p:spPr bwMode="auto">
            <a:xfrm rot="-602909">
              <a:off x="3413125" y="4313238"/>
              <a:ext cx="990600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1" name="Picture 4" descr="Rótulos, Marcas, Papel, Clipe De Pap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67" t="39278" r="24786" b="44208"/>
            <a:stretch>
              <a:fillRect/>
            </a:stretch>
          </p:blipFill>
          <p:spPr bwMode="auto">
            <a:xfrm rot="-510607">
              <a:off x="298450" y="3376613"/>
              <a:ext cx="10699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19" name="Grupo 12"/>
          <p:cNvGrpSpPr>
            <a:grpSpLocks/>
          </p:cNvGrpSpPr>
          <p:nvPr/>
        </p:nvGrpSpPr>
        <p:grpSpPr bwMode="auto">
          <a:xfrm>
            <a:off x="1403350" y="-3175"/>
            <a:ext cx="6337300" cy="741363"/>
            <a:chOff x="1403648" y="-2773"/>
            <a:chExt cx="6336704" cy="741056"/>
          </a:xfrm>
        </p:grpSpPr>
        <p:sp>
          <p:nvSpPr>
            <p:cNvPr id="18" name="Retângulo 17"/>
            <p:cNvSpPr/>
            <p:nvPr/>
          </p:nvSpPr>
          <p:spPr>
            <a:xfrm>
              <a:off x="1403648" y="195583"/>
              <a:ext cx="6336704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403648" y="-2773"/>
              <a:ext cx="6336704" cy="195182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9220" name="CaixaDeTexto 9"/>
          <p:cNvSpPr txBox="1">
            <a:spLocks noChangeArrowheads="1"/>
          </p:cNvSpPr>
          <p:nvPr/>
        </p:nvSpPr>
        <p:spPr bwMode="auto">
          <a:xfrm>
            <a:off x="1403350" y="233363"/>
            <a:ext cx="63373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altLang="pt-BR" sz="2300" b="1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Infecções Sexualmente Transmissíveis</a:t>
            </a:r>
          </a:p>
        </p:txBody>
      </p:sp>
      <p:sp>
        <p:nvSpPr>
          <p:cNvPr id="9221" name="TextBox 14"/>
          <p:cNvSpPr txBox="1">
            <a:spLocks noChangeArrowheads="1"/>
          </p:cNvSpPr>
          <p:nvPr/>
        </p:nvSpPr>
        <p:spPr bwMode="auto">
          <a:xfrm>
            <a:off x="395288" y="4610100"/>
            <a:ext cx="6481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pt-BR" altLang="pt-BR" sz="800">
                <a:latin typeface="Open Sans" pitchFamily="34" charset="0"/>
                <a:cs typeface="Open Sans" pitchFamily="34" charset="0"/>
              </a:rPr>
              <a:t>Imagens ©Pixabay</a:t>
            </a:r>
          </a:p>
          <a:p>
            <a:pPr algn="just" eaLnBrk="1" hangingPunct="1"/>
            <a:r>
              <a:rPr lang="pt-BR" altLang="pt-BR" sz="800">
                <a:latin typeface="Open Sans" pitchFamily="34" charset="0"/>
                <a:cs typeface="Open Sans" pitchFamily="34" charset="0"/>
              </a:rPr>
              <a:t>Fonte: Ministério da Saúde.</a:t>
            </a:r>
            <a:endParaRPr lang="en-US" altLang="pt-BR" sz="800">
              <a:latin typeface="Open Sans" pitchFamily="34" charset="0"/>
              <a:cs typeface="Open Sans" pitchFamily="34" charset="0"/>
            </a:endParaRPr>
          </a:p>
        </p:txBody>
      </p:sp>
      <p:grpSp>
        <p:nvGrpSpPr>
          <p:cNvPr id="9224" name="Group 46"/>
          <p:cNvGrpSpPr>
            <a:grpSpLocks/>
          </p:cNvGrpSpPr>
          <p:nvPr/>
        </p:nvGrpSpPr>
        <p:grpSpPr bwMode="auto">
          <a:xfrm>
            <a:off x="258763" y="1128713"/>
            <a:ext cx="2501900" cy="2068512"/>
            <a:chOff x="207756" y="1115219"/>
            <a:chExt cx="2502535" cy="2069270"/>
          </a:xfrm>
        </p:grpSpPr>
        <p:grpSp>
          <p:nvGrpSpPr>
            <p:cNvPr id="9242" name="Agrupar 3"/>
            <p:cNvGrpSpPr>
              <a:grpSpLocks/>
            </p:cNvGrpSpPr>
            <p:nvPr/>
          </p:nvGrpSpPr>
          <p:grpSpPr bwMode="auto">
            <a:xfrm rot="204761">
              <a:off x="207756" y="1115219"/>
              <a:ext cx="2502535" cy="2069270"/>
              <a:chOff x="195072" y="1017651"/>
              <a:chExt cx="3108198" cy="3108198"/>
            </a:xfrm>
          </p:grpSpPr>
          <p:pic>
            <p:nvPicPr>
              <p:cNvPr id="9244" name="Picture 2" descr="Basta Fazê-Lo, Lembrete, Nota Do Post, Adesivo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072" y="1017651"/>
                <a:ext cx="3108198" cy="3108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etângulo 1"/>
              <p:cNvSpPr/>
              <p:nvPr/>
            </p:nvSpPr>
            <p:spPr>
              <a:xfrm rot="21294397">
                <a:off x="942297" y="1675160"/>
                <a:ext cx="1814430" cy="8945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tângulo 2"/>
              <p:cNvSpPr/>
              <p:nvPr/>
            </p:nvSpPr>
            <p:spPr>
              <a:xfrm rot="562236">
                <a:off x="869588" y="2204025"/>
                <a:ext cx="1816403" cy="129528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243" name="CaixaDeTexto 21"/>
            <p:cNvSpPr txBox="1">
              <a:spLocks noChangeArrowheads="1"/>
            </p:cNvSpPr>
            <p:nvPr/>
          </p:nvSpPr>
          <p:spPr bwMode="auto">
            <a:xfrm>
              <a:off x="538617" y="1568450"/>
              <a:ext cx="189547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pt-BR" altLang="pt-BR" sz="1600">
                  <a:latin typeface="Open Sans" pitchFamily="34" charset="0"/>
                  <a:cs typeface="Open Sans" pitchFamily="34" charset="0"/>
                  <a:sym typeface="Arial" charset="0"/>
                </a:rPr>
                <a:t>Causadas por vírus, bactérias e outros microrganismos.</a:t>
              </a:r>
            </a:p>
          </p:txBody>
        </p:sp>
      </p:grpSp>
      <p:grpSp>
        <p:nvGrpSpPr>
          <p:cNvPr id="9225" name="Group 19"/>
          <p:cNvGrpSpPr>
            <a:grpSpLocks/>
          </p:cNvGrpSpPr>
          <p:nvPr/>
        </p:nvGrpSpPr>
        <p:grpSpPr bwMode="auto">
          <a:xfrm>
            <a:off x="4939319" y="960706"/>
            <a:ext cx="2108200" cy="1838943"/>
            <a:chOff x="4951413" y="500745"/>
            <a:chExt cx="2107818" cy="1838199"/>
          </a:xfrm>
        </p:grpSpPr>
        <p:pic>
          <p:nvPicPr>
            <p:cNvPr id="9240" name="Picture 4" descr="Rótulos, Marcas, Papel, Clipe De Pap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00" r="3799" b="36044"/>
            <a:stretch>
              <a:fillRect/>
            </a:stretch>
          </p:blipFill>
          <p:spPr bwMode="auto">
            <a:xfrm>
              <a:off x="4951413" y="500745"/>
              <a:ext cx="2107818" cy="1838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1" name="CaixaDeTexto 24"/>
            <p:cNvSpPr txBox="1">
              <a:spLocks noChangeArrowheads="1"/>
            </p:cNvSpPr>
            <p:nvPr/>
          </p:nvSpPr>
          <p:spPr bwMode="auto">
            <a:xfrm rot="21198019">
              <a:off x="5116703" y="867549"/>
              <a:ext cx="1685474" cy="52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pt-BR" altLang="pt-BR" sz="1400" dirty="0">
                  <a:latin typeface="Open Sans" pitchFamily="34" charset="0"/>
                  <a:cs typeface="Open Sans" pitchFamily="34" charset="0"/>
                  <a:sym typeface="Arial" charset="0"/>
                </a:rPr>
                <a:t>Podem ser transmitidas por </a:t>
              </a:r>
            </a:p>
          </p:txBody>
        </p:sp>
      </p:grpSp>
      <p:sp>
        <p:nvSpPr>
          <p:cNvPr id="9226" name="CaixaDeTexto 38"/>
          <p:cNvSpPr txBox="1">
            <a:spLocks noChangeArrowheads="1"/>
          </p:cNvSpPr>
          <p:nvPr/>
        </p:nvSpPr>
        <p:spPr bwMode="auto">
          <a:xfrm rot="-245208">
            <a:off x="590550" y="3467100"/>
            <a:ext cx="3957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altLang="pt-BR" sz="1600">
                <a:latin typeface="Open Sans" pitchFamily="34" charset="0"/>
                <a:cs typeface="Open Sans" pitchFamily="34" charset="0"/>
                <a:sym typeface="Arial" charset="0"/>
              </a:rPr>
              <a:t>O tratamento melhora a qualidade de vida e interrompe a cadeia de transmissão dessas infecções.</a:t>
            </a:r>
          </a:p>
        </p:txBody>
      </p:sp>
      <p:grpSp>
        <p:nvGrpSpPr>
          <p:cNvPr id="9227" name="Group 47"/>
          <p:cNvGrpSpPr>
            <a:grpSpLocks/>
          </p:cNvGrpSpPr>
          <p:nvPr/>
        </p:nvGrpSpPr>
        <p:grpSpPr bwMode="auto">
          <a:xfrm>
            <a:off x="2101850" y="733425"/>
            <a:ext cx="2952750" cy="2084388"/>
            <a:chOff x="2033358" y="571199"/>
            <a:chExt cx="2951392" cy="2083292"/>
          </a:xfrm>
        </p:grpSpPr>
        <p:sp>
          <p:nvSpPr>
            <p:cNvPr id="28" name="Retângulo 8"/>
            <p:cNvSpPr/>
            <p:nvPr/>
          </p:nvSpPr>
          <p:spPr>
            <a:xfrm>
              <a:off x="2671011" y="1122367"/>
              <a:ext cx="2198511" cy="1532124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ffectLst>
              <a:outerShdw blurRad="330200" dist="38100" dir="2880000" sx="104000" sy="104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600" b="1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35" name="Picture 4" descr="Rótulos, Marcas, Papel, Clipe De Papel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54600" r="26719" b="64518"/>
            <a:stretch/>
          </p:blipFill>
          <p:spPr bwMode="auto">
            <a:xfrm rot="20700437">
              <a:off x="2033358" y="571199"/>
              <a:ext cx="1534406" cy="1023576"/>
            </a:xfrm>
            <a:prstGeom prst="rect">
              <a:avLst/>
            </a:prstGeom>
            <a:noFill/>
          </p:spPr>
        </p:pic>
        <p:sp>
          <p:nvSpPr>
            <p:cNvPr id="9239" name="CaixaDeTexto 27"/>
            <p:cNvSpPr txBox="1">
              <a:spLocks noChangeArrowheads="1"/>
            </p:cNvSpPr>
            <p:nvPr/>
          </p:nvSpPr>
          <p:spPr bwMode="auto">
            <a:xfrm>
              <a:off x="2592388" y="1290638"/>
              <a:ext cx="2392362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pt-BR" altLang="pt-BR" sz="1600" b="1" dirty="0">
                  <a:latin typeface="Open Sans" pitchFamily="34" charset="0"/>
                  <a:cs typeface="Open Sans" pitchFamily="34" charset="0"/>
                  <a:sym typeface="Arial" charset="0"/>
                </a:rPr>
                <a:t>Principal forma de transmissão:</a:t>
              </a:r>
            </a:p>
            <a:p>
              <a:pPr algn="ctr" eaLnBrk="1" hangingPunct="1"/>
              <a:r>
                <a:rPr lang="pt-BR" altLang="pt-BR" sz="1600" b="1" dirty="0">
                  <a:latin typeface="Open Sans" pitchFamily="34" charset="0"/>
                  <a:cs typeface="Open Sans" pitchFamily="34" charset="0"/>
                  <a:sym typeface="Arial" charset="0"/>
                </a:rPr>
                <a:t>sexo sem proteção com uma pessoa infectada.</a:t>
              </a:r>
            </a:p>
          </p:txBody>
        </p:sp>
      </p:grpSp>
      <p:grpSp>
        <p:nvGrpSpPr>
          <p:cNvPr id="9228" name="Group 45"/>
          <p:cNvGrpSpPr>
            <a:grpSpLocks/>
          </p:cNvGrpSpPr>
          <p:nvPr/>
        </p:nvGrpSpPr>
        <p:grpSpPr bwMode="auto">
          <a:xfrm>
            <a:off x="6877050" y="1056081"/>
            <a:ext cx="1765300" cy="1419225"/>
            <a:chOff x="7070725" y="1111250"/>
            <a:chExt cx="1765300" cy="1419225"/>
          </a:xfrm>
        </p:grpSpPr>
        <p:sp>
          <p:nvSpPr>
            <p:cNvPr id="5" name="Hexágono 4"/>
            <p:cNvSpPr/>
            <p:nvPr/>
          </p:nvSpPr>
          <p:spPr>
            <a:xfrm>
              <a:off x="7124700" y="1169988"/>
              <a:ext cx="1671637" cy="1360487"/>
            </a:xfrm>
            <a:prstGeom prst="hexag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06400" dist="38100" dir="936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9233" name="CaixaDeTexto 30"/>
            <p:cNvSpPr txBox="1">
              <a:spLocks noChangeArrowheads="1"/>
            </p:cNvSpPr>
            <p:nvPr/>
          </p:nvSpPr>
          <p:spPr bwMode="auto">
            <a:xfrm rot="-330938">
              <a:off x="7119938" y="1406525"/>
              <a:ext cx="1639887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pt-BR" altLang="pt-BR" sz="1600" dirty="0">
                  <a:latin typeface="Open Sans" pitchFamily="34" charset="0"/>
                  <a:cs typeface="Open Sans" pitchFamily="34" charset="0"/>
                  <a:sym typeface="Arial" charset="0"/>
                </a:rPr>
                <a:t>MENOS COMUM </a:t>
              </a:r>
            </a:p>
            <a:p>
              <a:pPr algn="ctr" eaLnBrk="1" hangingPunct="1"/>
              <a:r>
                <a:rPr lang="pt-BR" altLang="pt-BR" sz="1600" dirty="0">
                  <a:latin typeface="Open Sans" pitchFamily="34" charset="0"/>
                  <a:cs typeface="Open Sans" pitchFamily="34" charset="0"/>
                  <a:sym typeface="Arial" charset="0"/>
                </a:rPr>
                <a:t>por meio não sexual.</a:t>
              </a:r>
            </a:p>
          </p:txBody>
        </p:sp>
        <p:pic>
          <p:nvPicPr>
            <p:cNvPr id="9234" name="Picture 4" descr="Rótulos, Marcas, Papel, Clipe De Pap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68" r="60733" b="76823"/>
            <a:stretch>
              <a:fillRect/>
            </a:stretch>
          </p:blipFill>
          <p:spPr bwMode="auto">
            <a:xfrm>
              <a:off x="7070725" y="1111250"/>
              <a:ext cx="1765300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9" name="Group 15"/>
          <p:cNvGrpSpPr>
            <a:grpSpLocks/>
          </p:cNvGrpSpPr>
          <p:nvPr/>
        </p:nvGrpSpPr>
        <p:grpSpPr bwMode="auto">
          <a:xfrm>
            <a:off x="4594225" y="3138488"/>
            <a:ext cx="2454275" cy="1831975"/>
            <a:chOff x="4594146" y="3138961"/>
            <a:chExt cx="2453943" cy="1831129"/>
          </a:xfrm>
        </p:grpSpPr>
        <p:pic>
          <p:nvPicPr>
            <p:cNvPr id="9230" name="Picture 7" descr="Rótulos, Postá-Lo, Clipes De Papel, Lista, Pape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5" t="3746" r="66356" b="68712"/>
            <a:stretch>
              <a:fillRect/>
            </a:stretch>
          </p:blipFill>
          <p:spPr bwMode="auto">
            <a:xfrm>
              <a:off x="4594146" y="3138961"/>
              <a:ext cx="2453943" cy="1831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1" name="CaixaDeTexto 39"/>
            <p:cNvSpPr txBox="1">
              <a:spLocks noChangeArrowheads="1"/>
            </p:cNvSpPr>
            <p:nvPr/>
          </p:nvSpPr>
          <p:spPr bwMode="auto">
            <a:xfrm>
              <a:off x="4957325" y="3541651"/>
              <a:ext cx="163512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pt-BR" altLang="pt-BR" sz="1600">
                  <a:latin typeface="Open Sans" pitchFamily="34" charset="0"/>
                  <a:cs typeface="Open Sans" pitchFamily="34" charset="0"/>
                  <a:sym typeface="Arial" charset="0"/>
                </a:rPr>
                <a:t>Atendimento</a:t>
              </a:r>
            </a:p>
            <a:p>
              <a:pPr algn="ctr" eaLnBrk="1" hangingPunct="1"/>
              <a:r>
                <a:rPr lang="pt-BR" altLang="pt-BR" sz="1600">
                  <a:latin typeface="Open Sans" pitchFamily="34" charset="0"/>
                  <a:cs typeface="Open Sans" pitchFamily="34" charset="0"/>
                  <a:sym typeface="Arial" charset="0"/>
                </a:rPr>
                <a:t>Diagnóstico</a:t>
              </a:r>
            </a:p>
            <a:p>
              <a:pPr algn="ctr" eaLnBrk="1" hangingPunct="1"/>
              <a:r>
                <a:rPr lang="pt-BR" altLang="pt-BR" sz="1600">
                  <a:latin typeface="Open Sans" pitchFamily="34" charset="0"/>
                  <a:cs typeface="Open Sans" pitchFamily="34" charset="0"/>
                  <a:sym typeface="Arial" charset="0"/>
                </a:rPr>
                <a:t> Tratamento</a:t>
              </a:r>
            </a:p>
            <a:p>
              <a:pPr algn="ctr" eaLnBrk="1" hangingPunct="1"/>
              <a:r>
                <a:rPr lang="pt-BR" altLang="pt-BR" sz="1600">
                  <a:latin typeface="Open Sans" pitchFamily="34" charset="0"/>
                  <a:cs typeface="Open Sans" pitchFamily="34" charset="0"/>
                  <a:sym typeface="Arial" charset="0"/>
                </a:rPr>
                <a:t> SUS</a:t>
              </a:r>
              <a:endParaRPr lang="pt-BR" altLang="pt-BR">
                <a:latin typeface="Open Sans" pitchFamily="34" charset="0"/>
                <a:cs typeface="Open Sans" pitchFamily="34" charset="0"/>
                <a:sym typeface="Arial" charset="0"/>
              </a:endParaRPr>
            </a:p>
          </p:txBody>
        </p:sp>
      </p:grpSp>
      <p:pic>
        <p:nvPicPr>
          <p:cNvPr id="32" name="Picture 2" descr="Bebê, Black, Ícone, Gravidez, Grávida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988" y="1851670"/>
            <a:ext cx="567174" cy="66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 descr="Amamentação, Mãe E Filho, Bebê, Mã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163" y="1870065"/>
            <a:ext cx="599896" cy="76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upo 12"/>
          <p:cNvGrpSpPr>
            <a:grpSpLocks/>
          </p:cNvGrpSpPr>
          <p:nvPr/>
        </p:nvGrpSpPr>
        <p:grpSpPr bwMode="auto">
          <a:xfrm>
            <a:off x="1403350" y="-3175"/>
            <a:ext cx="6337300" cy="741363"/>
            <a:chOff x="1403648" y="-2773"/>
            <a:chExt cx="6336704" cy="741056"/>
          </a:xfrm>
        </p:grpSpPr>
        <p:sp>
          <p:nvSpPr>
            <p:cNvPr id="18" name="Retângulo 17"/>
            <p:cNvSpPr/>
            <p:nvPr/>
          </p:nvSpPr>
          <p:spPr>
            <a:xfrm>
              <a:off x="1403648" y="195583"/>
              <a:ext cx="6336704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403648" y="-2773"/>
              <a:ext cx="6336704" cy="195182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0243" name="CaixaDeTexto 13"/>
          <p:cNvSpPr txBox="1">
            <a:spLocks noChangeArrowheads="1"/>
          </p:cNvSpPr>
          <p:nvPr/>
        </p:nvSpPr>
        <p:spPr bwMode="auto">
          <a:xfrm>
            <a:off x="395288" y="1355725"/>
            <a:ext cx="6481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pt-BR" altLang="pt-BR" sz="2000" b="1">
                <a:latin typeface="Open Sans" pitchFamily="34" charset="0"/>
                <a:cs typeface="Open Sans" pitchFamily="34" charset="0"/>
              </a:rPr>
              <a:t>Qual a possibilidade de contrair uma IST?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 sz="2000">
                <a:latin typeface="Open Sans" pitchFamily="34" charset="0"/>
                <a:cs typeface="Open Sans" pitchFamily="34" charset="0"/>
              </a:rPr>
              <a:t>R.: Toda vez que fizer sexo sem proteção.</a:t>
            </a:r>
          </a:p>
        </p:txBody>
      </p:sp>
      <p:sp>
        <p:nvSpPr>
          <p:cNvPr id="10244" name="CaixaDeTexto 9"/>
          <p:cNvSpPr txBox="1">
            <a:spLocks noChangeArrowheads="1"/>
          </p:cNvSpPr>
          <p:nvPr/>
        </p:nvSpPr>
        <p:spPr bwMode="auto">
          <a:xfrm>
            <a:off x="1403350" y="233363"/>
            <a:ext cx="63373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altLang="pt-BR" sz="2300" b="1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Infecções Sexualmente Transmissíveis</a:t>
            </a:r>
          </a:p>
        </p:txBody>
      </p:sp>
      <p:sp>
        <p:nvSpPr>
          <p:cNvPr id="10245" name="TextBox 15"/>
          <p:cNvSpPr txBox="1">
            <a:spLocks noChangeArrowheads="1"/>
          </p:cNvSpPr>
          <p:nvPr/>
        </p:nvSpPr>
        <p:spPr bwMode="auto">
          <a:xfrm>
            <a:off x="395288" y="4379913"/>
            <a:ext cx="6481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800">
                <a:latin typeface="Open Sans" pitchFamily="34" charset="0"/>
                <a:cs typeface="Open Sans" pitchFamily="34" charset="0"/>
              </a:rPr>
              <a:t>Imagens ©Pixabay</a:t>
            </a:r>
          </a:p>
          <a:p>
            <a:pPr eaLnBrk="1" hangingPunct="1"/>
            <a:r>
              <a:rPr lang="pt-BR" altLang="pt-BR" sz="800">
                <a:latin typeface="Open Sans" pitchFamily="34" charset="0"/>
                <a:cs typeface="Open Sans" pitchFamily="34" charset="0"/>
              </a:rPr>
              <a:t>O que são infecções sexualmente transmissíveis? Khan Academy. (CC BY-NC-SA 3.0 US). Disponível em: https://pt.khanacademy.org/science/8-ano/infeccoes-sexualmente-transmissiveis/infeccao-sexualmente-transmissivel/a/what-are-sexually-transmitted-diseases</a:t>
            </a:r>
            <a:endParaRPr lang="en-US" altLang="pt-BR" sz="800">
              <a:latin typeface="Open Sans" pitchFamily="34" charset="0"/>
              <a:cs typeface="Open Sans" pitchFamily="34" charset="0"/>
            </a:endParaRPr>
          </a:p>
        </p:txBody>
      </p:sp>
      <p:grpSp>
        <p:nvGrpSpPr>
          <p:cNvPr id="10246" name="Agrupar 15"/>
          <p:cNvGrpSpPr>
            <a:grpSpLocks/>
          </p:cNvGrpSpPr>
          <p:nvPr/>
        </p:nvGrpSpPr>
        <p:grpSpPr bwMode="auto">
          <a:xfrm>
            <a:off x="6573838" y="939800"/>
            <a:ext cx="1889125" cy="1695450"/>
            <a:chOff x="4408492" y="1960391"/>
            <a:chExt cx="2320753" cy="2081967"/>
          </a:xfrm>
        </p:grpSpPr>
        <p:pic>
          <p:nvPicPr>
            <p:cNvPr id="10261" name="Picture 9" descr="Rótulos, Postá-Lo, Clipes De Papel, Lista, Pap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06" t="29265" r="37965" b="31812"/>
            <a:stretch>
              <a:fillRect/>
            </a:stretch>
          </p:blipFill>
          <p:spPr bwMode="auto">
            <a:xfrm>
              <a:off x="4408492" y="1960391"/>
              <a:ext cx="2320753" cy="2081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2" name="CaixaDeTexto 13"/>
            <p:cNvSpPr txBox="1">
              <a:spLocks noChangeArrowheads="1"/>
            </p:cNvSpPr>
            <p:nvPr/>
          </p:nvSpPr>
          <p:spPr bwMode="auto">
            <a:xfrm>
              <a:off x="4737252" y="2597784"/>
              <a:ext cx="1785804" cy="1020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pt-BR" altLang="pt-BR" sz="1600">
                  <a:latin typeface="Open Sans" pitchFamily="34" charset="0"/>
                  <a:cs typeface="Open Sans" pitchFamily="34" charset="0"/>
                  <a:sym typeface="Arial" charset="0"/>
                </a:rPr>
                <a:t>500 milhões de pessoas têm herpes</a:t>
              </a:r>
            </a:p>
          </p:txBody>
        </p:sp>
      </p:grpSp>
      <p:grpSp>
        <p:nvGrpSpPr>
          <p:cNvPr id="10247" name="Group 4"/>
          <p:cNvGrpSpPr>
            <a:grpSpLocks/>
          </p:cNvGrpSpPr>
          <p:nvPr/>
        </p:nvGrpSpPr>
        <p:grpSpPr bwMode="auto">
          <a:xfrm>
            <a:off x="142875" y="2039938"/>
            <a:ext cx="3003550" cy="2217737"/>
            <a:chOff x="-369888" y="2286000"/>
            <a:chExt cx="3003551" cy="2217738"/>
          </a:xfrm>
        </p:grpSpPr>
        <p:pic>
          <p:nvPicPr>
            <p:cNvPr id="10259" name="Picture 7" descr="Rótulos, Postá-Lo, Clipes De Papel, Lista, Pap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75" r="6543" b="70863"/>
            <a:stretch>
              <a:fillRect/>
            </a:stretch>
          </p:blipFill>
          <p:spPr bwMode="auto">
            <a:xfrm>
              <a:off x="-369888" y="2286000"/>
              <a:ext cx="3003551" cy="2217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0" name="CaixaDeTexto 14"/>
            <p:cNvSpPr txBox="1">
              <a:spLocks noChangeArrowheads="1"/>
            </p:cNvSpPr>
            <p:nvPr/>
          </p:nvSpPr>
          <p:spPr bwMode="auto">
            <a:xfrm>
              <a:off x="352425" y="2808288"/>
              <a:ext cx="188912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pt-BR" altLang="pt-BR" sz="1600">
                  <a:latin typeface="Open Sans" pitchFamily="34" charset="0"/>
                  <a:cs typeface="Open Sans" pitchFamily="34" charset="0"/>
                  <a:sym typeface="Arial" charset="0"/>
                </a:rPr>
                <a:t>Diariamente, cerca de 1 milhão de pessoas contrai uma IST.</a:t>
              </a:r>
            </a:p>
          </p:txBody>
        </p:sp>
      </p:grpSp>
      <p:grpSp>
        <p:nvGrpSpPr>
          <p:cNvPr id="10248" name="Agrupar 30"/>
          <p:cNvGrpSpPr>
            <a:grpSpLocks/>
          </p:cNvGrpSpPr>
          <p:nvPr/>
        </p:nvGrpSpPr>
        <p:grpSpPr bwMode="auto">
          <a:xfrm>
            <a:off x="2538413" y="2538413"/>
            <a:ext cx="3005137" cy="2081212"/>
            <a:chOff x="4408492" y="1960391"/>
            <a:chExt cx="2320753" cy="2081967"/>
          </a:xfrm>
        </p:grpSpPr>
        <p:pic>
          <p:nvPicPr>
            <p:cNvPr id="10257" name="Picture 9" descr="Rótulos, Postá-Lo, Clipes De Papel, Lista, Pap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06" t="29265" r="37965" b="31812"/>
            <a:stretch>
              <a:fillRect/>
            </a:stretch>
          </p:blipFill>
          <p:spPr bwMode="auto">
            <a:xfrm>
              <a:off x="4408492" y="1960391"/>
              <a:ext cx="2320753" cy="2081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8" name="CaixaDeTexto 32"/>
            <p:cNvSpPr txBox="1">
              <a:spLocks noChangeArrowheads="1"/>
            </p:cNvSpPr>
            <p:nvPr/>
          </p:nvSpPr>
          <p:spPr bwMode="auto">
            <a:xfrm>
              <a:off x="4728673" y="2638332"/>
              <a:ext cx="1777243" cy="1077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pt-BR" altLang="pt-BR" sz="1600">
                  <a:latin typeface="Open Sans" pitchFamily="34" charset="0"/>
                  <a:cs typeface="Open Sans" pitchFamily="34" charset="0"/>
                  <a:sym typeface="Arial" charset="0"/>
                </a:rPr>
                <a:t>Maior chance se for sexualmente ativo e com menos de 25 anos.</a:t>
              </a:r>
            </a:p>
          </p:txBody>
        </p:sp>
      </p:grpSp>
      <p:grpSp>
        <p:nvGrpSpPr>
          <p:cNvPr id="10249" name="Agrupar 33"/>
          <p:cNvGrpSpPr>
            <a:grpSpLocks/>
          </p:cNvGrpSpPr>
          <p:nvPr/>
        </p:nvGrpSpPr>
        <p:grpSpPr bwMode="auto">
          <a:xfrm>
            <a:off x="4981575" y="1716088"/>
            <a:ext cx="1978025" cy="1906587"/>
            <a:chOff x="3415663" y="3198419"/>
            <a:chExt cx="2080930" cy="1975189"/>
          </a:xfrm>
        </p:grpSpPr>
        <p:pic>
          <p:nvPicPr>
            <p:cNvPr id="10254" name="Picture 7" descr="Rótulos, Postá-Lo, Clipes De Papel, Lista, Pap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75" r="6543" b="70863"/>
            <a:stretch>
              <a:fillRect/>
            </a:stretch>
          </p:blipFill>
          <p:spPr bwMode="auto">
            <a:xfrm>
              <a:off x="3415663" y="3198419"/>
              <a:ext cx="2080930" cy="1975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7" descr="Masculino, Feminino, Perfil, Ele E El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244"/>
            <a:stretch>
              <a:fillRect/>
            </a:stretch>
          </p:blipFill>
          <p:spPr bwMode="auto">
            <a:xfrm>
              <a:off x="4360325" y="3502004"/>
              <a:ext cx="383662" cy="627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6" name="CaixaDeTexto 36"/>
            <p:cNvSpPr txBox="1">
              <a:spLocks noChangeArrowheads="1"/>
            </p:cNvSpPr>
            <p:nvPr/>
          </p:nvSpPr>
          <p:spPr bwMode="auto">
            <a:xfrm>
              <a:off x="3939725" y="4147933"/>
              <a:ext cx="1199455" cy="605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pt-BR" altLang="pt-BR" sz="1600">
                  <a:latin typeface="Open Sans" pitchFamily="34" charset="0"/>
                  <a:cs typeface="Open Sans" pitchFamily="34" charset="0"/>
                  <a:sym typeface="Arial" charset="0"/>
                </a:rPr>
                <a:t>3 milhões têm HPV</a:t>
              </a:r>
            </a:p>
          </p:txBody>
        </p:sp>
      </p:grpSp>
      <p:grpSp>
        <p:nvGrpSpPr>
          <p:cNvPr id="10250" name="Agrupar 12"/>
          <p:cNvGrpSpPr>
            <a:grpSpLocks/>
          </p:cNvGrpSpPr>
          <p:nvPr/>
        </p:nvGrpSpPr>
        <p:grpSpPr bwMode="auto">
          <a:xfrm>
            <a:off x="5456238" y="3267075"/>
            <a:ext cx="1612900" cy="1571625"/>
            <a:chOff x="2470243" y="1544577"/>
            <a:chExt cx="2378512" cy="2319494"/>
          </a:xfrm>
        </p:grpSpPr>
        <p:pic>
          <p:nvPicPr>
            <p:cNvPr id="10251" name="Picture 7" descr="Rótulos, Postá-Lo, Clipes De Papel, Lista, Pap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07" t="69164" r="53282"/>
            <a:stretch>
              <a:fillRect/>
            </a:stretch>
          </p:blipFill>
          <p:spPr bwMode="auto">
            <a:xfrm rot="2685182">
              <a:off x="2470243" y="1544577"/>
              <a:ext cx="2378512" cy="2319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7" descr="Masculino, Feminino, Perfil, Ele E El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7621" y="2330165"/>
              <a:ext cx="1063571" cy="1057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Igual a 8"/>
            <p:cNvSpPr/>
            <p:nvPr/>
          </p:nvSpPr>
          <p:spPr>
            <a:xfrm>
              <a:off x="3444122" y="2575463"/>
              <a:ext cx="440118" cy="424070"/>
            </a:xfrm>
            <a:prstGeom prst="mathEqual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upo 12"/>
          <p:cNvGrpSpPr>
            <a:grpSpLocks/>
          </p:cNvGrpSpPr>
          <p:nvPr/>
        </p:nvGrpSpPr>
        <p:grpSpPr bwMode="auto">
          <a:xfrm>
            <a:off x="1403350" y="-3175"/>
            <a:ext cx="6337300" cy="741363"/>
            <a:chOff x="1403648" y="-2773"/>
            <a:chExt cx="6336704" cy="741056"/>
          </a:xfrm>
        </p:grpSpPr>
        <p:sp>
          <p:nvSpPr>
            <p:cNvPr id="18" name="Retângulo 17"/>
            <p:cNvSpPr/>
            <p:nvPr/>
          </p:nvSpPr>
          <p:spPr>
            <a:xfrm>
              <a:off x="1403648" y="195583"/>
              <a:ext cx="6336704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403648" y="-2773"/>
              <a:ext cx="6336704" cy="195182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1267" name="CaixaDeTexto 9"/>
          <p:cNvSpPr txBox="1">
            <a:spLocks noChangeArrowheads="1"/>
          </p:cNvSpPr>
          <p:nvPr/>
        </p:nvSpPr>
        <p:spPr bwMode="auto">
          <a:xfrm>
            <a:off x="1403350" y="233363"/>
            <a:ext cx="63373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altLang="pt-BR" sz="2300" b="1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Infecções Sexualmente Transmissíveis</a:t>
            </a:r>
          </a:p>
        </p:txBody>
      </p:sp>
      <p:sp>
        <p:nvSpPr>
          <p:cNvPr id="11268" name="TextBox 15"/>
          <p:cNvSpPr txBox="1">
            <a:spLocks noChangeArrowheads="1"/>
          </p:cNvSpPr>
          <p:nvPr/>
        </p:nvSpPr>
        <p:spPr bwMode="auto">
          <a:xfrm>
            <a:off x="395288" y="4486275"/>
            <a:ext cx="6481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800">
                <a:latin typeface="Open Sans" pitchFamily="34" charset="0"/>
                <a:cs typeface="Open Sans" pitchFamily="34" charset="0"/>
              </a:rPr>
              <a:t>O que são infecções sexualmente transmissíveis? Khan Academy. (CC BY-NC-SA 3.0 US). Disponível em: https://pt.khanacademy.org/science/8-ano/infeccoes-sexualmente-transmissiveis/infeccao-sexualmente-transmissivel/a/what-are-sexually-transmitted-diseases</a:t>
            </a:r>
            <a:endParaRPr lang="en-US" altLang="pt-BR" sz="800">
              <a:latin typeface="Open Sans" pitchFamily="34" charset="0"/>
              <a:cs typeface="Open Sans" pitchFamily="34" charset="0"/>
            </a:endParaRPr>
          </a:p>
        </p:txBody>
      </p:sp>
      <p:graphicFrame>
        <p:nvGraphicFramePr>
          <p:cNvPr id="5" name="Tabela 2"/>
          <p:cNvGraphicFramePr>
            <a:graphicFrameLocks noGrp="1"/>
          </p:cNvGraphicFramePr>
          <p:nvPr/>
        </p:nvGraphicFramePr>
        <p:xfrm>
          <a:off x="468313" y="2111375"/>
          <a:ext cx="6337300" cy="201612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91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1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300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b="1" dirty="0"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Curáveis</a:t>
                      </a:r>
                    </a:p>
                  </a:txBody>
                  <a:tcPr marL="95250" marR="95250" marT="47591" marB="19038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b="1" dirty="0"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Tratáveis mas incuráveis</a:t>
                      </a:r>
                    </a:p>
                  </a:txBody>
                  <a:tcPr marL="95250" marR="95250" marT="47591" marB="1903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Gonorreia (bactéria)</a:t>
                      </a:r>
                    </a:p>
                  </a:txBody>
                  <a:tcPr marL="95250" marR="95250" marT="47591" marB="47591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dirty="0"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Hepatite B (vírus)</a:t>
                      </a:r>
                    </a:p>
                  </a:txBody>
                  <a:tcPr marL="95250" marR="95250" marT="47591" marB="4759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502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dirty="0"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Clamídia (bactéria)</a:t>
                      </a:r>
                    </a:p>
                  </a:txBody>
                  <a:tcPr marL="95250" marR="95250" marT="47591" marB="4759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HPV (Papilomavírus Humano)</a:t>
                      </a:r>
                    </a:p>
                  </a:txBody>
                  <a:tcPr marL="95250" marR="95250" marT="47591" marB="4759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822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b="1" dirty="0">
                          <a:solidFill>
                            <a:srgbClr val="C00000"/>
                          </a:solidFill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Sífilis (bactéria)</a:t>
                      </a:r>
                    </a:p>
                  </a:txBody>
                  <a:tcPr marL="95250" marR="95250" marT="47591" marB="4759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Open Sans" panose="020B0604020202020204" charset="0"/>
                          <a:cs typeface="Open Sans" panose="020B0604020202020204" charset="0"/>
                        </a:rPr>
                        <a:t>HIV (Vírus da Imunodeficiência Humana)</a:t>
                      </a:r>
                    </a:p>
                  </a:txBody>
                  <a:tcPr marL="95250" marR="95250" marT="47591" marB="4759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aixaDeTexto 4"/>
          <p:cNvSpPr txBox="1"/>
          <p:nvPr/>
        </p:nvSpPr>
        <p:spPr>
          <a:xfrm>
            <a:off x="479425" y="1497013"/>
            <a:ext cx="2465388" cy="369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Open Sans" panose="020B0604020202020204" charset="0"/>
                <a:cs typeface="Open Sans" panose="020B0604020202020204" charset="0"/>
              </a:rPr>
              <a:t>AS PRINCIPAIS IST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12"/>
          <p:cNvGrpSpPr>
            <a:grpSpLocks/>
          </p:cNvGrpSpPr>
          <p:nvPr/>
        </p:nvGrpSpPr>
        <p:grpSpPr bwMode="auto">
          <a:xfrm>
            <a:off x="1403350" y="-3175"/>
            <a:ext cx="6337300" cy="741363"/>
            <a:chOff x="1403648" y="-2773"/>
            <a:chExt cx="6336704" cy="741056"/>
          </a:xfrm>
        </p:grpSpPr>
        <p:sp>
          <p:nvSpPr>
            <p:cNvPr id="18" name="Retângulo 17"/>
            <p:cNvSpPr/>
            <p:nvPr/>
          </p:nvSpPr>
          <p:spPr>
            <a:xfrm>
              <a:off x="1403648" y="195583"/>
              <a:ext cx="6336704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403648" y="-2773"/>
              <a:ext cx="6336704" cy="195182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2291" name="CaixaDeTexto 13"/>
          <p:cNvSpPr txBox="1">
            <a:spLocks noChangeArrowheads="1"/>
          </p:cNvSpPr>
          <p:nvPr/>
        </p:nvSpPr>
        <p:spPr bwMode="auto">
          <a:xfrm>
            <a:off x="395288" y="1714500"/>
            <a:ext cx="8280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</a:pPr>
            <a:r>
              <a:rPr lang="pt-BR" altLang="pt-BR" dirty="0">
                <a:latin typeface="Open Sans" pitchFamily="34" charset="0"/>
                <a:cs typeface="Open Sans" pitchFamily="34" charset="0"/>
              </a:rPr>
              <a:t>Frequentemente não causam quaisquer sinais ou sintomas, desta forma, é comum estar infectado e não saber.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 dirty="0">
                <a:latin typeface="Open Sans" pitchFamily="34" charset="0"/>
                <a:cs typeface="Open Sans" pitchFamily="34" charset="0"/>
              </a:rPr>
              <a:t>Alguns sintomas típicos das IST:</a:t>
            </a:r>
          </a:p>
        </p:txBody>
      </p:sp>
      <p:sp>
        <p:nvSpPr>
          <p:cNvPr id="12292" name="CaixaDeTexto 9"/>
          <p:cNvSpPr txBox="1">
            <a:spLocks noChangeArrowheads="1"/>
          </p:cNvSpPr>
          <p:nvPr/>
        </p:nvSpPr>
        <p:spPr bwMode="auto">
          <a:xfrm>
            <a:off x="1403350" y="233363"/>
            <a:ext cx="63373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altLang="pt-BR" sz="2300" b="1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Infecções Sexualmente Transmissíveis</a:t>
            </a:r>
          </a:p>
        </p:txBody>
      </p:sp>
      <p:sp>
        <p:nvSpPr>
          <p:cNvPr id="2" name="CaixaDeTexto 2"/>
          <p:cNvSpPr txBox="1"/>
          <p:nvPr/>
        </p:nvSpPr>
        <p:spPr>
          <a:xfrm>
            <a:off x="473075" y="1293813"/>
            <a:ext cx="1622425" cy="369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Open Sans" panose="020B0604020202020204" charset="0"/>
                <a:cs typeface="Open Sans" panose="020B0604020202020204" charset="0"/>
              </a:rPr>
              <a:t>SINTOMAS</a:t>
            </a:r>
          </a:p>
        </p:txBody>
      </p:sp>
      <p:sp>
        <p:nvSpPr>
          <p:cNvPr id="12294" name="TextBox 19"/>
          <p:cNvSpPr txBox="1">
            <a:spLocks noChangeArrowheads="1"/>
          </p:cNvSpPr>
          <p:nvPr/>
        </p:nvSpPr>
        <p:spPr bwMode="auto">
          <a:xfrm>
            <a:off x="395288" y="4383088"/>
            <a:ext cx="6481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800" dirty="0">
                <a:latin typeface="Open Sans" pitchFamily="34" charset="0"/>
                <a:cs typeface="Open Sans" pitchFamily="34" charset="0"/>
              </a:rPr>
              <a:t>Imagens ©Pixabay</a:t>
            </a:r>
          </a:p>
          <a:p>
            <a:pPr eaLnBrk="1" hangingPunct="1"/>
            <a:r>
              <a:rPr lang="pt-BR" altLang="pt-BR" sz="800" dirty="0">
                <a:latin typeface="Open Sans" pitchFamily="34" charset="0"/>
                <a:cs typeface="Open Sans" pitchFamily="34" charset="0"/>
              </a:rPr>
              <a:t>O que são infecções sexualmente transmissíveis? Khan Academy. (CC BY-NC-SA 3.0 US). Disponível em: https://pt.khanacademy.org/science/8-ano/infeccoes-sexualmente-transmissiveis/infeccao-sexualmente-transmissivel/a/what-are-sexually-transmitted-diseases</a:t>
            </a:r>
            <a:endParaRPr lang="en-US" altLang="pt-BR" sz="800" dirty="0">
              <a:latin typeface="Open Sans" pitchFamily="34" charset="0"/>
              <a:cs typeface="Open Sans" pitchFamily="34" charset="0"/>
            </a:endParaRPr>
          </a:p>
        </p:txBody>
      </p:sp>
      <p:pic>
        <p:nvPicPr>
          <p:cNvPr id="12295" name="Picture 13" descr="Postit, Memo, Post It, Notas, Memó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12" b="13898"/>
          <a:stretch>
            <a:fillRect/>
          </a:stretch>
        </p:blipFill>
        <p:spPr bwMode="auto">
          <a:xfrm>
            <a:off x="360363" y="2497138"/>
            <a:ext cx="6011862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CaixaDeTexto 8"/>
          <p:cNvSpPr txBox="1">
            <a:spLocks noChangeArrowheads="1"/>
          </p:cNvSpPr>
          <p:nvPr/>
        </p:nvSpPr>
        <p:spPr bwMode="auto">
          <a:xfrm rot="183559">
            <a:off x="673100" y="2905125"/>
            <a:ext cx="1584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1200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  <a:sym typeface="Arial" charset="0"/>
              </a:rPr>
              <a:t>Secreções anormais </a:t>
            </a:r>
            <a:br>
              <a:rPr lang="pt-BR" altLang="pt-BR" sz="1200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  <a:sym typeface="Arial" charset="0"/>
              </a:rPr>
            </a:br>
            <a:r>
              <a:rPr lang="pt-BR" altLang="pt-BR" sz="1200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  <a:sym typeface="Arial" charset="0"/>
              </a:rPr>
              <a:t>do pênis </a:t>
            </a:r>
            <a:br>
              <a:rPr lang="pt-BR" altLang="pt-BR" sz="1200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  <a:sym typeface="Arial" charset="0"/>
              </a:rPr>
            </a:br>
            <a:r>
              <a:rPr lang="pt-BR" altLang="pt-BR" sz="1200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  <a:sym typeface="Arial" charset="0"/>
              </a:rPr>
              <a:t>ou da vagina, </a:t>
            </a:r>
            <a:br>
              <a:rPr lang="pt-BR" altLang="pt-BR" sz="1200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  <a:sym typeface="Arial" charset="0"/>
              </a:rPr>
            </a:br>
            <a:r>
              <a:rPr lang="pt-BR" altLang="pt-BR" sz="1200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  <a:sym typeface="Arial" charset="0"/>
              </a:rPr>
              <a:t>coceira ou </a:t>
            </a:r>
            <a:br>
              <a:rPr lang="pt-BR" altLang="pt-BR" sz="1200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  <a:sym typeface="Arial" charset="0"/>
              </a:rPr>
            </a:br>
            <a:r>
              <a:rPr lang="pt-BR" altLang="pt-BR" sz="1200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  <a:sym typeface="Arial" charset="0"/>
              </a:rPr>
              <a:t>irritação geral.</a:t>
            </a:r>
          </a:p>
        </p:txBody>
      </p:sp>
      <p:sp>
        <p:nvSpPr>
          <p:cNvPr id="12297" name="CaixaDeTexto 31"/>
          <p:cNvSpPr txBox="1">
            <a:spLocks noChangeArrowheads="1"/>
          </p:cNvSpPr>
          <p:nvPr/>
        </p:nvSpPr>
        <p:spPr bwMode="auto">
          <a:xfrm rot="-1183804">
            <a:off x="1876425" y="3263900"/>
            <a:ext cx="12795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1400" dirty="0">
                <a:latin typeface="Open Sans" pitchFamily="34" charset="0"/>
                <a:cs typeface="Open Sans" pitchFamily="34" charset="0"/>
                <a:sym typeface="Arial" charset="0"/>
              </a:rPr>
              <a:t>Sensação de queimação ao urinar.</a:t>
            </a:r>
          </a:p>
        </p:txBody>
      </p:sp>
      <p:sp>
        <p:nvSpPr>
          <p:cNvPr id="12298" name="CaixaDeTexto 33"/>
          <p:cNvSpPr txBox="1">
            <a:spLocks noChangeArrowheads="1"/>
          </p:cNvSpPr>
          <p:nvPr/>
        </p:nvSpPr>
        <p:spPr bwMode="auto">
          <a:xfrm rot="1052001">
            <a:off x="5286375" y="3167063"/>
            <a:ext cx="1246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  <a:sym typeface="Arial" charset="0"/>
              </a:rPr>
              <a:t>Irritação cutânea ou feridas nos genitais ou em volta deles.</a:t>
            </a:r>
          </a:p>
        </p:txBody>
      </p:sp>
      <p:sp>
        <p:nvSpPr>
          <p:cNvPr id="12299" name="CaixaDeTexto 35"/>
          <p:cNvSpPr txBox="1">
            <a:spLocks noChangeArrowheads="1"/>
          </p:cNvSpPr>
          <p:nvPr/>
        </p:nvSpPr>
        <p:spPr bwMode="auto">
          <a:xfrm rot="159620">
            <a:off x="2855913" y="3214688"/>
            <a:ext cx="17176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rgbClr val="000000"/>
              </a:buClr>
            </a:pPr>
            <a:r>
              <a:rPr lang="pt-BR" altLang="pt-BR" sz="1400">
                <a:latin typeface="Open Sans" pitchFamily="34" charset="0"/>
                <a:cs typeface="Open Sans" pitchFamily="34" charset="0"/>
                <a:sym typeface="Arial" charset="0"/>
              </a:rPr>
              <a:t>Sangramento incomum não associado à menstruação.</a:t>
            </a:r>
          </a:p>
        </p:txBody>
      </p:sp>
      <p:sp>
        <p:nvSpPr>
          <p:cNvPr id="12300" name="CaixaDeTexto 37"/>
          <p:cNvSpPr txBox="1">
            <a:spLocks noChangeArrowheads="1"/>
          </p:cNvSpPr>
          <p:nvPr/>
        </p:nvSpPr>
        <p:spPr bwMode="auto">
          <a:xfrm rot="372685">
            <a:off x="4337050" y="3028950"/>
            <a:ext cx="12890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1400">
                <a:latin typeface="Open Sans" pitchFamily="34" charset="0"/>
                <a:cs typeface="Open Sans" pitchFamily="34" charset="0"/>
                <a:sym typeface="Arial" charset="0"/>
              </a:rPr>
              <a:t>Dor e inchaço </a:t>
            </a:r>
            <a:br>
              <a:rPr lang="pt-BR" altLang="pt-BR" sz="1400">
                <a:latin typeface="Open Sans" pitchFamily="34" charset="0"/>
                <a:cs typeface="Open Sans" pitchFamily="34" charset="0"/>
                <a:sym typeface="Arial" charset="0"/>
              </a:rPr>
            </a:br>
            <a:r>
              <a:rPr lang="pt-BR" altLang="pt-BR" sz="1400">
                <a:latin typeface="Open Sans" pitchFamily="34" charset="0"/>
                <a:cs typeface="Open Sans" pitchFamily="34" charset="0"/>
                <a:sym typeface="Arial" charset="0"/>
              </a:rPr>
              <a:t>nos testículos.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upo 12"/>
          <p:cNvGrpSpPr>
            <a:grpSpLocks/>
          </p:cNvGrpSpPr>
          <p:nvPr/>
        </p:nvGrpSpPr>
        <p:grpSpPr bwMode="auto">
          <a:xfrm>
            <a:off x="1403350" y="-3175"/>
            <a:ext cx="6337300" cy="741363"/>
            <a:chOff x="1403648" y="-2773"/>
            <a:chExt cx="6336704" cy="741056"/>
          </a:xfrm>
        </p:grpSpPr>
        <p:sp>
          <p:nvSpPr>
            <p:cNvPr id="18" name="Retângulo 17"/>
            <p:cNvSpPr/>
            <p:nvPr/>
          </p:nvSpPr>
          <p:spPr>
            <a:xfrm>
              <a:off x="1403648" y="195583"/>
              <a:ext cx="6336704" cy="542700"/>
            </a:xfrm>
            <a:prstGeom prst="rect">
              <a:avLst/>
            </a:prstGeom>
            <a:solidFill>
              <a:srgbClr val="2E5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403648" y="-2773"/>
              <a:ext cx="6336704" cy="195182"/>
            </a:xfrm>
            <a:prstGeom prst="rect">
              <a:avLst/>
            </a:prstGeom>
            <a:solidFill>
              <a:srgbClr val="110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3315" name="CaixaDeTexto 9"/>
          <p:cNvSpPr txBox="1">
            <a:spLocks noChangeArrowheads="1"/>
          </p:cNvSpPr>
          <p:nvPr/>
        </p:nvSpPr>
        <p:spPr bwMode="auto">
          <a:xfrm>
            <a:off x="1403350" y="233363"/>
            <a:ext cx="63373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altLang="pt-BR" sz="2300" b="1" dirty="0">
                <a:solidFill>
                  <a:schemeClr val="bg1"/>
                </a:solidFill>
                <a:latin typeface="Open Sans" pitchFamily="34" charset="0"/>
                <a:cs typeface="Open Sans" pitchFamily="34" charset="0"/>
              </a:rPr>
              <a:t>Gonorreia</a:t>
            </a:r>
          </a:p>
        </p:txBody>
      </p:sp>
      <p:sp>
        <p:nvSpPr>
          <p:cNvPr id="13316" name="TextBox 15"/>
          <p:cNvSpPr txBox="1">
            <a:spLocks noChangeArrowheads="1"/>
          </p:cNvSpPr>
          <p:nvPr/>
        </p:nvSpPr>
        <p:spPr bwMode="auto">
          <a:xfrm>
            <a:off x="411163" y="4611688"/>
            <a:ext cx="6480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800">
                <a:latin typeface="Open Sans" pitchFamily="34" charset="0"/>
                <a:cs typeface="Open Sans" pitchFamily="34" charset="0"/>
              </a:rPr>
              <a:t>©Pixabay</a:t>
            </a:r>
          </a:p>
          <a:p>
            <a:pPr eaLnBrk="1" hangingPunct="1"/>
            <a:r>
              <a:rPr lang="pt-BR" altLang="pt-BR" sz="800">
                <a:latin typeface="Open Sans" pitchFamily="34" charset="0"/>
                <a:cs typeface="Open Sans" pitchFamily="34" charset="0"/>
              </a:rPr>
              <a:t>Fonte: Site Drauzio Varella: https://drauziovarella.uol.com.br/doencas-e-sintomas/gonorreia-blenorragia/</a:t>
            </a:r>
            <a:endParaRPr lang="en-US" altLang="pt-BR" sz="800">
              <a:latin typeface="Open Sans" pitchFamily="34" charset="0"/>
              <a:cs typeface="Open Sans" pitchFamily="34" charset="0"/>
            </a:endParaRPr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4086225" y="2027238"/>
            <a:ext cx="2543175" cy="307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b="1" dirty="0">
                <a:solidFill>
                  <a:schemeClr val="tx1"/>
                </a:solidFill>
                <a:latin typeface="Open Sans" panose="020B0604020202020204" charset="0"/>
                <a:cs typeface="Open Sans" panose="020B0604020202020204" charset="0"/>
              </a:rPr>
              <a:t>Diagnóstico e tratamento</a:t>
            </a:r>
          </a:p>
        </p:txBody>
      </p:sp>
      <p:sp>
        <p:nvSpPr>
          <p:cNvPr id="6" name="CaixaDeTexto 7"/>
          <p:cNvSpPr txBox="1"/>
          <p:nvPr/>
        </p:nvSpPr>
        <p:spPr>
          <a:xfrm>
            <a:off x="468313" y="1266825"/>
            <a:ext cx="1693862" cy="307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400" b="1" dirty="0">
                <a:latin typeface="Open Sans" panose="020B0604020202020204" charset="0"/>
                <a:cs typeface="Open Sans" panose="020B0604020202020204" charset="0"/>
              </a:rPr>
              <a:t>Agente causador</a:t>
            </a:r>
            <a:endParaRPr lang="pt-BR" sz="1400" b="1" dirty="0">
              <a:latin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7" name="CaixaDeTexto 9"/>
          <p:cNvSpPr txBox="1"/>
          <p:nvPr/>
        </p:nvSpPr>
        <p:spPr>
          <a:xfrm>
            <a:off x="460375" y="2036763"/>
            <a:ext cx="3097213" cy="306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400" b="1" dirty="0">
                <a:latin typeface="Open Sans" panose="020B0604020202020204" charset="0"/>
                <a:cs typeface="Open Sans" panose="020B0604020202020204" charset="0"/>
              </a:rPr>
              <a:t>Sintomas (iniciais/complicações) </a:t>
            </a:r>
            <a:endParaRPr lang="pt-BR" sz="1400" b="1" dirty="0">
              <a:latin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8" name="CaixaDeTexto 11"/>
          <p:cNvSpPr txBox="1"/>
          <p:nvPr/>
        </p:nvSpPr>
        <p:spPr>
          <a:xfrm>
            <a:off x="4086225" y="1252538"/>
            <a:ext cx="990600" cy="307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400" b="1" dirty="0">
                <a:latin typeface="Open Sans" panose="020B0604020202020204" charset="0"/>
                <a:cs typeface="Open Sans" panose="020B0604020202020204" charset="0"/>
              </a:rPr>
              <a:t>Contágio</a:t>
            </a:r>
            <a:endParaRPr lang="pt-BR" sz="1400" b="1" dirty="0">
              <a:latin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5" name="CaixaDeTexto 13"/>
          <p:cNvSpPr txBox="1"/>
          <p:nvPr/>
        </p:nvSpPr>
        <p:spPr>
          <a:xfrm>
            <a:off x="4086225" y="3425825"/>
            <a:ext cx="1339850" cy="307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400" b="1" dirty="0">
                <a:latin typeface="Open Sans" panose="020B0604020202020204" charset="0"/>
                <a:cs typeface="Open Sans" panose="020B0604020202020204" charset="0"/>
              </a:rPr>
              <a:t>Prevenção</a:t>
            </a:r>
            <a:endParaRPr lang="pt-BR" sz="1600" b="1" dirty="0">
              <a:latin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3322" name="CaixaDeTexto 15"/>
          <p:cNvSpPr txBox="1">
            <a:spLocks noChangeArrowheads="1"/>
          </p:cNvSpPr>
          <p:nvPr/>
        </p:nvSpPr>
        <p:spPr bwMode="auto">
          <a:xfrm>
            <a:off x="374650" y="1582738"/>
            <a:ext cx="31829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1600" dirty="0">
                <a:latin typeface="Open Sans" pitchFamily="34" charset="0"/>
                <a:cs typeface="Arial" charset="0"/>
                <a:sym typeface="Arial" charset="0"/>
              </a:rPr>
              <a:t> </a:t>
            </a:r>
            <a:r>
              <a:rPr lang="pt-BR" altLang="pt-BR" sz="1600" i="1" dirty="0">
                <a:latin typeface="Open Sans" pitchFamily="34" charset="0"/>
                <a:cs typeface="Arial" charset="0"/>
                <a:sym typeface="Arial" charset="0"/>
              </a:rPr>
              <a:t>Neisseria gonorrheae </a:t>
            </a:r>
            <a:r>
              <a:rPr lang="pt-BR" altLang="pt-BR" sz="1600" dirty="0">
                <a:latin typeface="Open Sans" pitchFamily="34" charset="0"/>
                <a:cs typeface="Arial" charset="0"/>
                <a:sym typeface="Arial" charset="0"/>
              </a:rPr>
              <a:t>(bactéria).</a:t>
            </a:r>
          </a:p>
        </p:txBody>
      </p:sp>
      <p:sp>
        <p:nvSpPr>
          <p:cNvPr id="13323" name="CaixaDeTexto 6"/>
          <p:cNvSpPr txBox="1">
            <a:spLocks noChangeArrowheads="1"/>
          </p:cNvSpPr>
          <p:nvPr/>
        </p:nvSpPr>
        <p:spPr bwMode="auto">
          <a:xfrm>
            <a:off x="4006850" y="1635125"/>
            <a:ext cx="3182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1400">
                <a:latin typeface="Open Sans" pitchFamily="34" charset="0"/>
                <a:cs typeface="Arial" charset="0"/>
                <a:sym typeface="Arial" charset="0"/>
              </a:rPr>
              <a:t>Sexo (anal, vaginal, oral), parto.</a:t>
            </a:r>
          </a:p>
        </p:txBody>
      </p:sp>
      <p:sp>
        <p:nvSpPr>
          <p:cNvPr id="13324" name="CaixaDeTexto 22"/>
          <p:cNvSpPr txBox="1">
            <a:spLocks noChangeArrowheads="1"/>
          </p:cNvSpPr>
          <p:nvPr/>
        </p:nvSpPr>
        <p:spPr bwMode="auto">
          <a:xfrm>
            <a:off x="4021138" y="2424113"/>
            <a:ext cx="2870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pt-BR" altLang="pt-BR" sz="1400">
                <a:latin typeface="Open Sans" pitchFamily="34" charset="0"/>
                <a:cs typeface="Arial" charset="0"/>
                <a:sym typeface="Arial" charset="0"/>
              </a:rPr>
              <a:t>Procurar o serviço de saúde para o diagnóstico correto e indicação do tratamento com antibiótico adequado.</a:t>
            </a:r>
          </a:p>
        </p:txBody>
      </p:sp>
      <p:pic>
        <p:nvPicPr>
          <p:cNvPr id="33" name="Picture 10" descr="O Útero Forma - Imagens grátis no Pixabay"/>
          <p:cNvPicPr>
            <a:picLocks noChangeAspect="1" noChangeArrowheads="1"/>
          </p:cNvPicPr>
          <p:nvPr/>
        </p:nvPicPr>
        <p:blipFill rotWithShape="1">
          <a:blip r:embed="rId3"/>
          <a:srcRect l="55531" t="27624" r="4872" b="44479"/>
          <a:stretch/>
        </p:blipFill>
        <p:spPr bwMode="auto">
          <a:xfrm>
            <a:off x="437604" y="2625424"/>
            <a:ext cx="1547908" cy="1090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2578100"/>
            <a:ext cx="1385887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CaixaDeTexto 12"/>
          <p:cNvSpPr txBox="1">
            <a:spLocks noChangeArrowheads="1"/>
          </p:cNvSpPr>
          <p:nvPr/>
        </p:nvSpPr>
        <p:spPr bwMode="auto">
          <a:xfrm>
            <a:off x="1003300" y="2455863"/>
            <a:ext cx="1109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1200" b="1">
                <a:solidFill>
                  <a:srgbClr val="000000"/>
                </a:solidFill>
                <a:latin typeface="Open Sans" pitchFamily="34" charset="0"/>
                <a:cs typeface="Open Sans" pitchFamily="34" charset="0"/>
                <a:sym typeface="Arial" charset="0"/>
              </a:rPr>
              <a:t>Cervicite</a:t>
            </a:r>
            <a:endParaRPr lang="pt-BR" altLang="pt-BR" sz="1400" b="1">
              <a:solidFill>
                <a:srgbClr val="000000"/>
              </a:solidFill>
              <a:latin typeface="Open Sans" pitchFamily="34" charset="0"/>
              <a:cs typeface="Open Sans" pitchFamily="34" charset="0"/>
              <a:sym typeface="Arial" charset="0"/>
            </a:endParaRPr>
          </a:p>
        </p:txBody>
      </p:sp>
      <p:sp>
        <p:nvSpPr>
          <p:cNvPr id="13328" name="CaixaDeTexto 14"/>
          <p:cNvSpPr txBox="1">
            <a:spLocks noChangeArrowheads="1"/>
          </p:cNvSpPr>
          <p:nvPr/>
        </p:nvSpPr>
        <p:spPr bwMode="auto">
          <a:xfrm>
            <a:off x="430213" y="3598863"/>
            <a:ext cx="11080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1200" b="1">
                <a:solidFill>
                  <a:srgbClr val="000000"/>
                </a:solidFill>
                <a:latin typeface="Open Sans" pitchFamily="34" charset="0"/>
                <a:cs typeface="Open Sans" pitchFamily="34" charset="0"/>
                <a:sym typeface="Arial" charset="0"/>
              </a:rPr>
              <a:t>Uretrite</a:t>
            </a:r>
            <a:endParaRPr lang="pt-BR" altLang="pt-BR" sz="1400" b="1">
              <a:solidFill>
                <a:srgbClr val="000000"/>
              </a:solidFill>
              <a:latin typeface="Open Sans" pitchFamily="34" charset="0"/>
              <a:cs typeface="Open Sans" pitchFamily="34" charset="0"/>
              <a:sym typeface="Arial" charset="0"/>
            </a:endParaRPr>
          </a:p>
        </p:txBody>
      </p:sp>
      <p:sp>
        <p:nvSpPr>
          <p:cNvPr id="13329" name="CaixaDeTexto 20"/>
          <p:cNvSpPr txBox="1">
            <a:spLocks noChangeArrowheads="1"/>
          </p:cNvSpPr>
          <p:nvPr/>
        </p:nvSpPr>
        <p:spPr bwMode="auto">
          <a:xfrm>
            <a:off x="1220788" y="3562350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1200" b="1">
                <a:solidFill>
                  <a:srgbClr val="000000"/>
                </a:solidFill>
                <a:latin typeface="Open Sans" pitchFamily="34" charset="0"/>
                <a:cs typeface="Open Sans" pitchFamily="34" charset="0"/>
                <a:sym typeface="Arial" charset="0"/>
              </a:rPr>
              <a:t>Vaginite</a:t>
            </a:r>
            <a:endParaRPr lang="pt-BR" altLang="pt-BR" sz="1400" b="1">
              <a:solidFill>
                <a:srgbClr val="000000"/>
              </a:solidFill>
              <a:latin typeface="Open Sans" pitchFamily="34" charset="0"/>
              <a:cs typeface="Open Sans" pitchFamily="34" charset="0"/>
              <a:sym typeface="Arial" charset="0"/>
            </a:endParaRPr>
          </a:p>
        </p:txBody>
      </p:sp>
      <p:sp>
        <p:nvSpPr>
          <p:cNvPr id="13330" name="CaixaDeTexto 21"/>
          <p:cNvSpPr txBox="1">
            <a:spLocks noChangeArrowheads="1"/>
          </p:cNvSpPr>
          <p:nvPr/>
        </p:nvSpPr>
        <p:spPr bwMode="auto">
          <a:xfrm>
            <a:off x="574675" y="2738438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1200" b="1">
                <a:solidFill>
                  <a:srgbClr val="000000"/>
                </a:solidFill>
                <a:latin typeface="Open Sans" pitchFamily="34" charset="0"/>
                <a:cs typeface="Open Sans" pitchFamily="34" charset="0"/>
                <a:sym typeface="Arial" charset="0"/>
              </a:rPr>
              <a:t>DIP</a:t>
            </a:r>
            <a:endParaRPr lang="pt-BR" altLang="pt-BR" sz="1400" b="1">
              <a:solidFill>
                <a:srgbClr val="000000"/>
              </a:solidFill>
              <a:latin typeface="Open Sans" pitchFamily="34" charset="0"/>
              <a:cs typeface="Open Sans" pitchFamily="34" charset="0"/>
              <a:sym typeface="Arial" charset="0"/>
            </a:endParaRPr>
          </a:p>
        </p:txBody>
      </p:sp>
      <p:sp>
        <p:nvSpPr>
          <p:cNvPr id="13331" name="CaixaDeTexto 23"/>
          <p:cNvSpPr txBox="1">
            <a:spLocks noChangeArrowheads="1"/>
          </p:cNvSpPr>
          <p:nvPr/>
        </p:nvSpPr>
        <p:spPr bwMode="auto">
          <a:xfrm>
            <a:off x="3135313" y="3094038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1200" b="1">
                <a:solidFill>
                  <a:srgbClr val="000000"/>
                </a:solidFill>
                <a:latin typeface="Open Sans" pitchFamily="34" charset="0"/>
                <a:cs typeface="Open Sans" pitchFamily="34" charset="0"/>
                <a:sym typeface="Arial" charset="0"/>
              </a:rPr>
              <a:t>Uretrite</a:t>
            </a:r>
            <a:endParaRPr lang="pt-BR" altLang="pt-BR" sz="1400" b="1">
              <a:solidFill>
                <a:srgbClr val="000000"/>
              </a:solidFill>
              <a:latin typeface="Open Sans" pitchFamily="34" charset="0"/>
              <a:cs typeface="Open Sans" pitchFamily="34" charset="0"/>
              <a:sym typeface="Arial" charset="0"/>
            </a:endParaRPr>
          </a:p>
        </p:txBody>
      </p:sp>
      <p:sp>
        <p:nvSpPr>
          <p:cNvPr id="13332" name="CaixaDeTexto 24"/>
          <p:cNvSpPr txBox="1">
            <a:spLocks noChangeArrowheads="1"/>
          </p:cNvSpPr>
          <p:nvPr/>
        </p:nvSpPr>
        <p:spPr bwMode="auto">
          <a:xfrm>
            <a:off x="2635250" y="2632075"/>
            <a:ext cx="1108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1200" b="1">
                <a:solidFill>
                  <a:srgbClr val="000000"/>
                </a:solidFill>
                <a:latin typeface="Open Sans" pitchFamily="34" charset="0"/>
                <a:cs typeface="Open Sans" pitchFamily="34" charset="0"/>
                <a:sym typeface="Arial" charset="0"/>
              </a:rPr>
              <a:t>Protatatite</a:t>
            </a:r>
            <a:endParaRPr lang="pt-BR" altLang="pt-BR" sz="1400" b="1">
              <a:solidFill>
                <a:srgbClr val="000000"/>
              </a:solidFill>
              <a:latin typeface="Open Sans" pitchFamily="34" charset="0"/>
              <a:cs typeface="Open Sans" pitchFamily="34" charset="0"/>
              <a:sym typeface="Arial" charset="0"/>
            </a:endParaRPr>
          </a:p>
        </p:txBody>
      </p:sp>
      <p:sp>
        <p:nvSpPr>
          <p:cNvPr id="13333" name="CaixaDeTexto 25"/>
          <p:cNvSpPr txBox="1">
            <a:spLocks noChangeArrowheads="1"/>
          </p:cNvSpPr>
          <p:nvPr/>
        </p:nvSpPr>
        <p:spPr bwMode="auto">
          <a:xfrm>
            <a:off x="411163" y="3983038"/>
            <a:ext cx="3857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1400">
                <a:latin typeface="Open Sans" pitchFamily="34" charset="0"/>
                <a:cs typeface="Arial" charset="0"/>
                <a:sym typeface="Arial" charset="0"/>
              </a:rPr>
              <a:t>Pode causar infertilidade e atingir as articulações e o Sistema Nervoso Central.</a:t>
            </a:r>
          </a:p>
        </p:txBody>
      </p:sp>
      <p:sp>
        <p:nvSpPr>
          <p:cNvPr id="13334" name="CaixaDeTexto 41"/>
          <p:cNvSpPr txBox="1">
            <a:spLocks noChangeArrowheads="1"/>
          </p:cNvSpPr>
          <p:nvPr/>
        </p:nvSpPr>
        <p:spPr bwMode="auto">
          <a:xfrm>
            <a:off x="4021138" y="3733800"/>
            <a:ext cx="28559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1400">
                <a:latin typeface="Open Sans" pitchFamily="34" charset="0"/>
                <a:cs typeface="Arial" charset="0"/>
                <a:sym typeface="Arial" charset="0"/>
              </a:rPr>
              <a:t>Usar preservativos nas relações sexuais (inclusive oral).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2551</Words>
  <Application>Microsoft Office PowerPoint</Application>
  <PresentationFormat>Apresentação na tela (16:9)</PresentationFormat>
  <Paragraphs>244</Paragraphs>
  <Slides>20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9" baseType="lpstr">
      <vt:lpstr>Trebuchet MS</vt:lpstr>
      <vt:lpstr>arial</vt:lpstr>
      <vt:lpstr>Comic Sans MS</vt:lpstr>
      <vt:lpstr>arial</vt:lpstr>
      <vt:lpstr>Calibri</vt:lpstr>
      <vt:lpstr>Arimo</vt:lpstr>
      <vt:lpstr>Open Sans</vt:lpstr>
      <vt:lpstr>Helvetica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Junior</dc:creator>
  <cp:lastModifiedBy>José Marcondes Gomes Felix</cp:lastModifiedBy>
  <cp:revision>54</cp:revision>
  <dcterms:created xsi:type="dcterms:W3CDTF">2020-04-03T18:57:27Z</dcterms:created>
  <dcterms:modified xsi:type="dcterms:W3CDTF">2023-03-17T19:45:39Z</dcterms:modified>
</cp:coreProperties>
</file>