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0" r:id="rId6"/>
    <p:sldId id="261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6C1242-4F3C-81F4-98B5-59B4BFFC63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21E097-2597-E881-3DC8-49E17162EB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47E486A-2FC5-251B-13ED-C3D26BDCA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248C-E0A0-43FE-9875-41DEADB35CCA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CA62ABF-8EB3-6D7B-75AF-2D97CA824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632F1F8-57A0-7C5B-044B-04A7ECC53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CBCC6-5D5E-4E01-8B16-98965ADA7E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780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FFC94B-DDBE-D8DD-518D-5FB972D40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573DE04-BC0C-4D0D-E8B4-FEAB4DEFE6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0ED9A6-A242-477B-A81B-B11EBA3E9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248C-E0A0-43FE-9875-41DEADB35CCA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16A8EE-71ED-091A-2FDA-DB65F1BAF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E5FF813-E659-0901-CFF6-8B15EF4D1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CBCC6-5D5E-4E01-8B16-98965ADA7E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8510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D42989E-14DC-946A-56F9-35BF3ED435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60A1E0E-6E2F-AF81-9F8C-DEE9BF4807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7BC2BEC-6EB3-4D08-E9F3-966CA48D1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248C-E0A0-43FE-9875-41DEADB35CCA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59B5920-D4E0-5824-09B8-E878D3DCA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C20EA36-E767-D47B-0ABE-FD5F7E4AB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CBCC6-5D5E-4E01-8B16-98965ADA7E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990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754F88-476D-0654-0C8D-B11BA903C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C953277-CFC7-C345-2576-57B2FA86D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4EF8473-C84A-C003-30FF-1D78ABEBF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248C-E0A0-43FE-9875-41DEADB35CCA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03FDBF3-3B55-33C8-FDD9-DCC210CEF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A01D296-EAB8-C258-BBFD-A333CDC7E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CBCC6-5D5E-4E01-8B16-98965ADA7E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5511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9572D6-710A-CCF6-AD58-2B2E7DB21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54CC59-901E-2616-9429-AB30592F4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A7CC813-C12E-52AA-AE24-5618C9418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248C-E0A0-43FE-9875-41DEADB35CCA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AA91677-341C-3BED-288A-D166D2BB8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9DF0326-374B-705C-B03A-75476755F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CBCC6-5D5E-4E01-8B16-98965ADA7E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3627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0EFB79-1572-DC46-3F62-FFE192A1E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E7E2ACF-1106-053A-7712-A1905322E2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733992A-C6A5-3AC6-4852-2C7BF44F89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B1B5B5E-4867-DA1D-3866-1C799BF3F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248C-E0A0-43FE-9875-41DEADB35CCA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1E9E456-CB19-033E-3E5F-D23D5B259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216BEBA-AB1F-2E1D-B33B-2DB6EBB56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CBCC6-5D5E-4E01-8B16-98965ADA7E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470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E08B1A-6BE6-F078-F6AA-E9E031435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1E0B07D-58B0-8E9E-513C-C79B740DE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9936624-1D5F-7935-B406-DAB347CFDE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BC5E1E9-FEE0-9B9A-C0D8-997329A18F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25D9DCE-B325-FF12-D4BC-A8B9D5E88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D472960-5EC7-BF96-93A5-CBC4C795D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248C-E0A0-43FE-9875-41DEADB35CCA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4714FD0-BFD3-B781-5CB3-55040B3D0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2680F63-288F-4035-B7D1-955DD4D64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CBCC6-5D5E-4E01-8B16-98965ADA7E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560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F2D2C8-5DA8-6B43-EEA4-80473A368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1609510-6851-3D12-8184-17D003189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248C-E0A0-43FE-9875-41DEADB35CCA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6ADCDAC-2662-C717-CEDD-5D44AA81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94B87E0-11FD-E6E7-1298-BF18548A2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CBCC6-5D5E-4E01-8B16-98965ADA7E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791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B080201-2475-B9EE-2478-5C50C7B22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248C-E0A0-43FE-9875-41DEADB35CCA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DCDA894-2033-0FBF-C99F-F6A21A29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5B78256-CDE6-EFF4-5F86-E46714302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CBCC6-5D5E-4E01-8B16-98965ADA7E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3240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C1922E-89B0-E0DF-0D38-58953533B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EAFD8E5-F2AF-F725-DF17-72A76791A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F023D0A-D871-325E-D508-6206A2B21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B81A2D7-8ECC-8057-4C77-DF505E9B6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248C-E0A0-43FE-9875-41DEADB35CCA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139E1E0-9014-3933-E3FD-451EAEDB2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2AC961-D494-B542-94B5-FD23C6313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CBCC6-5D5E-4E01-8B16-98965ADA7E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611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586878-DC06-E85F-2F28-389BF83C4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AD3BA16-9EB7-4FF2-412D-9B3814F58F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0A2F541-D9F7-24BF-DCCF-62A7F704CD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74A00B6-A5DF-4AFF-4CC3-BA6BA4C81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2248C-E0A0-43FE-9875-41DEADB35CCA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5790185-57AE-2A8E-E16A-826805DC1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25EA189-BD1F-835D-6A9B-752AD4ED2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CBCC6-5D5E-4E01-8B16-98965ADA7E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1289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F8A31B8-0AC3-3595-2346-B7232E82E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D53D7D3-BBA5-A266-67B6-97DBB508EC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6A453ED-CA33-28D8-7074-271D28A0FC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2248C-E0A0-43FE-9875-41DEADB35CCA}" type="datetimeFigureOut">
              <a:rPr lang="pt-BR" smtClean="0"/>
              <a:t>04/08/2023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E3FD1EC-1AA0-A4EB-D157-2AA272427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261CE33-9558-9888-1B8A-93ADE9845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CBCC6-5D5E-4E01-8B16-98965ADA7E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7340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E8F78CB-A489-0F29-0808-299E89787E1E}"/>
              </a:ext>
            </a:extLst>
          </p:cNvPr>
          <p:cNvSpPr/>
          <p:nvPr/>
        </p:nvSpPr>
        <p:spPr>
          <a:xfrm>
            <a:off x="384430" y="179165"/>
            <a:ext cx="68961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EVIDÊNCIAS EVOLUTIVA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853C76C1-DA34-39D2-CEBF-D6017F0336AB}"/>
              </a:ext>
            </a:extLst>
          </p:cNvPr>
          <p:cNvSpPr/>
          <p:nvPr/>
        </p:nvSpPr>
        <p:spPr>
          <a:xfrm>
            <a:off x="384430" y="1102495"/>
            <a:ext cx="24686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FÓSSEIS</a:t>
            </a:r>
            <a:endParaRPr lang="pt-BR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00798F4-3C8D-665B-C305-7238FB541EF6}"/>
              </a:ext>
            </a:extLst>
          </p:cNvPr>
          <p:cNvSpPr txBox="1"/>
          <p:nvPr/>
        </p:nvSpPr>
        <p:spPr>
          <a:xfrm>
            <a:off x="513413" y="1899285"/>
            <a:ext cx="1072920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404040"/>
                </a:solidFill>
                <a:effectLst/>
                <a:latin typeface="Roboto" panose="020B0604020202020204" pitchFamily="2" charset="0"/>
              </a:rPr>
              <a:t>Os </a:t>
            </a:r>
            <a:r>
              <a:rPr lang="pt-BR" b="1" i="0" dirty="0">
                <a:solidFill>
                  <a:srgbClr val="404040"/>
                </a:solidFill>
                <a:effectLst/>
                <a:latin typeface="Roboto" panose="020B0604020202020204" pitchFamily="2" charset="0"/>
              </a:rPr>
              <a:t>Fósseis </a:t>
            </a:r>
            <a:r>
              <a:rPr lang="pt-BR" b="0" i="0" dirty="0">
                <a:solidFill>
                  <a:srgbClr val="404040"/>
                </a:solidFill>
                <a:effectLst/>
                <a:latin typeface="Roboto" panose="020B0604020202020204" pitchFamily="2" charset="0"/>
              </a:rPr>
              <a:t>são vestígios de organismos (animais e vegetais) muito antigos que foram preservados como passar dos anos por meio de processos naturais.</a:t>
            </a:r>
            <a:endParaRPr lang="pt-BR" dirty="0"/>
          </a:p>
        </p:txBody>
      </p:sp>
      <p:pic>
        <p:nvPicPr>
          <p:cNvPr id="1026" name="Picture 2" descr="O que são Fósseis">
            <a:extLst>
              <a:ext uri="{FF2B5EF4-FFF2-40B4-BE49-F238E27FC236}">
                <a16:creationId xmlns:a16="http://schemas.microsoft.com/office/drawing/2014/main" id="{66465237-ECA2-C83F-616E-868EA51CF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654" y="2545616"/>
            <a:ext cx="6144948" cy="3926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2280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ossilização. Como surgem os fósseis e a fossilização?">
            <a:extLst>
              <a:ext uri="{FF2B5EF4-FFF2-40B4-BE49-F238E27FC236}">
                <a16:creationId xmlns:a16="http://schemas.microsoft.com/office/drawing/2014/main" id="{23A3973E-805F-72A7-99A4-2E3C705144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544" y="648949"/>
            <a:ext cx="4113082" cy="2762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Fósseis: o que são, qual sua importância e como podem ser encontrados?">
            <a:extLst>
              <a:ext uri="{FF2B5EF4-FFF2-40B4-BE49-F238E27FC236}">
                <a16:creationId xmlns:a16="http://schemas.microsoft.com/office/drawing/2014/main" id="{DF785EDA-3E82-9492-FB59-EC872A5FEE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5740" y="648949"/>
            <a:ext cx="4825497" cy="2762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O que são fósseis?">
            <a:extLst>
              <a:ext uri="{FF2B5EF4-FFF2-40B4-BE49-F238E27FC236}">
                <a16:creationId xmlns:a16="http://schemas.microsoft.com/office/drawing/2014/main" id="{640A2CD9-8C25-4F38-3415-80A9779E61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908" y="3765109"/>
            <a:ext cx="4519264" cy="2376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Fósseis: Evidências do passado - Paleontologia e Evolução. Biólogo">
            <a:extLst>
              <a:ext uri="{FF2B5EF4-FFF2-40B4-BE49-F238E27FC236}">
                <a16:creationId xmlns:a16="http://schemas.microsoft.com/office/drawing/2014/main" id="{7958D3B2-932D-3FF7-320E-1E7A967B5D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0830" y="3765109"/>
            <a:ext cx="4824683" cy="2676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2648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628AED64-2901-EA56-A811-5D345EBF07FD}"/>
              </a:ext>
            </a:extLst>
          </p:cNvPr>
          <p:cNvSpPr/>
          <p:nvPr/>
        </p:nvSpPr>
        <p:spPr>
          <a:xfrm>
            <a:off x="1707915" y="329066"/>
            <a:ext cx="83564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HOMOLOGIAS E ANALOGIAS</a:t>
            </a:r>
            <a:endParaRPr lang="pt-BR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872D0AE6-EFDD-B889-9785-077C49A44F8F}"/>
              </a:ext>
            </a:extLst>
          </p:cNvPr>
          <p:cNvSpPr/>
          <p:nvPr/>
        </p:nvSpPr>
        <p:spPr>
          <a:xfrm>
            <a:off x="463423" y="1483309"/>
            <a:ext cx="41898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HOMOLOGIAS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0973D4B-1911-6B51-3E9B-BA147E62AB3B}"/>
              </a:ext>
            </a:extLst>
          </p:cNvPr>
          <p:cNvSpPr txBox="1"/>
          <p:nvPr/>
        </p:nvSpPr>
        <p:spPr>
          <a:xfrm>
            <a:off x="4785610" y="1344809"/>
            <a:ext cx="6093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Homologia diz respeito a </a:t>
            </a:r>
            <a:r>
              <a:rPr lang="pt-BR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análise das semelhanças biológicas observadas entre organismos de espécies diferentes, mas que apresentam um mesmo ancestral comum</a:t>
            </a:r>
            <a:endParaRPr lang="pt-BR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3A69807A-B0C8-8B2F-8176-464E1B9F57B0}"/>
              </a:ext>
            </a:extLst>
          </p:cNvPr>
          <p:cNvSpPr txBox="1"/>
          <p:nvPr/>
        </p:nvSpPr>
        <p:spPr>
          <a:xfrm>
            <a:off x="463423" y="2409590"/>
            <a:ext cx="1097407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233624"/>
                </a:solidFill>
                <a:effectLst/>
                <a:latin typeface="Roboto Light" panose="02000000000000000000" pitchFamily="2" charset="0"/>
              </a:rPr>
              <a:t>Os órgãos homólogos são bastante usados nos estudos para estabelecer uma relação de parentesco entre os organismos, uma vez que é sugerido que esses seres apresentam um ancestral comum. Quando as estruturas acabam assumindo diferentes funções em resposta ao modo de vida de cada ser vivo, dizemos que houve uma </a:t>
            </a:r>
            <a:r>
              <a:rPr lang="pt-BR" b="1" i="0" dirty="0">
                <a:solidFill>
                  <a:srgbClr val="233624"/>
                </a:solidFill>
                <a:effectLst/>
                <a:latin typeface="Roboto Light" panose="02000000000000000000" pitchFamily="2" charset="0"/>
              </a:rPr>
              <a:t>divergência evolutiva</a:t>
            </a:r>
            <a:r>
              <a:rPr lang="pt-BR" b="0" i="0" dirty="0">
                <a:solidFill>
                  <a:srgbClr val="233624"/>
                </a:solidFill>
                <a:effectLst/>
                <a:latin typeface="Roboto Light" panose="02000000000000000000" pitchFamily="2" charset="0"/>
              </a:rPr>
              <a:t>.</a:t>
            </a:r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41CFCA1-4E87-5B79-5C1C-50D2E93F67E0}"/>
              </a:ext>
            </a:extLst>
          </p:cNvPr>
          <p:cNvSpPr txBox="1"/>
          <p:nvPr/>
        </p:nvSpPr>
        <p:spPr>
          <a:xfrm flipH="1">
            <a:off x="1526253" y="3702332"/>
            <a:ext cx="8719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SÃO ÓRGÃOS COM A MESMA ORIGEM EMBRIONÁRIA, PORÉM COM FUNÇÕES DIFERENTES.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1FA25F12-51A4-FA0B-2E05-C040CC449D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741" y="4164077"/>
            <a:ext cx="3811869" cy="2450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35AAB6D3-C7FD-E7B5-9B32-D9F6340A2D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768" y="4470583"/>
            <a:ext cx="4328602" cy="216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6476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Apresentação do PowerPoint">
            <a:extLst>
              <a:ext uri="{FF2B5EF4-FFF2-40B4-BE49-F238E27FC236}">
                <a16:creationId xmlns:a16="http://schemas.microsoft.com/office/drawing/2014/main" id="{F90B15E7-3B0D-826B-D943-CFAC082B72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24" y="671408"/>
            <a:ext cx="6220919" cy="5515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9C8C7FE9-755D-0996-CD28-CB6E9A2A4220}"/>
              </a:ext>
            </a:extLst>
          </p:cNvPr>
          <p:cNvSpPr txBox="1"/>
          <p:nvPr/>
        </p:nvSpPr>
        <p:spPr>
          <a:xfrm>
            <a:off x="6790543" y="797510"/>
            <a:ext cx="4688173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800" dirty="0"/>
              <a:t>As homologias explicam a </a:t>
            </a:r>
            <a:r>
              <a:rPr lang="pt-BR" sz="2800" dirty="0">
                <a:solidFill>
                  <a:srgbClr val="FF0000"/>
                </a:solidFill>
              </a:rPr>
              <a:t>irradiação adaptativas</a:t>
            </a:r>
          </a:p>
          <a:p>
            <a:pPr algn="ctr"/>
            <a:r>
              <a:rPr lang="pt-BR" sz="2800" dirty="0"/>
              <a:t>caracterizadas pela diferenciação de</a:t>
            </a:r>
          </a:p>
          <a:p>
            <a:pPr algn="ctr"/>
            <a:r>
              <a:rPr lang="pt-BR" sz="2800" dirty="0"/>
              <a:t>organismos a partir de um ancestral comum.</a:t>
            </a:r>
          </a:p>
          <a:p>
            <a:pPr algn="ctr"/>
            <a:r>
              <a:rPr lang="pt-BR" sz="2800" dirty="0"/>
              <a:t>Dando origem a vários grupos diferentes</a:t>
            </a:r>
          </a:p>
          <a:p>
            <a:pPr algn="ctr"/>
            <a:r>
              <a:rPr lang="pt-BR" sz="2800" dirty="0"/>
              <a:t>adaptados a explorar ambientes diferentes. É</a:t>
            </a:r>
          </a:p>
          <a:p>
            <a:pPr algn="ctr"/>
            <a:r>
              <a:rPr lang="pt-BR" sz="2800" dirty="0"/>
              <a:t>considerada </a:t>
            </a:r>
            <a:r>
              <a:rPr lang="pt-BR" sz="2800" dirty="0">
                <a:solidFill>
                  <a:srgbClr val="FF0000"/>
                </a:solidFill>
              </a:rPr>
              <a:t>evolução divergente.</a:t>
            </a:r>
          </a:p>
        </p:txBody>
      </p:sp>
    </p:spTree>
    <p:extLst>
      <p:ext uri="{BB962C8B-B14F-4D97-AF65-F5344CB8AC3E}">
        <p14:creationId xmlns:p14="http://schemas.microsoft.com/office/powerpoint/2010/main" val="662545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C1C065A9-58EB-5E63-9CD7-6BEB8F506532}"/>
              </a:ext>
            </a:extLst>
          </p:cNvPr>
          <p:cNvSpPr/>
          <p:nvPr/>
        </p:nvSpPr>
        <p:spPr>
          <a:xfrm>
            <a:off x="509066" y="344056"/>
            <a:ext cx="34989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ANALOGIAS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28AB548-7B2B-C67D-849B-8C20F27D94AA}"/>
              </a:ext>
            </a:extLst>
          </p:cNvPr>
          <p:cNvSpPr txBox="1"/>
          <p:nvPr/>
        </p:nvSpPr>
        <p:spPr>
          <a:xfrm>
            <a:off x="509066" y="1267386"/>
            <a:ext cx="939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ÓRGÃOS COM DIFERENTES ORIGENS EMBRIONÁRIAS , MAS COM MESMA FUNÇÃO</a:t>
            </a:r>
          </a:p>
        </p:txBody>
      </p:sp>
      <p:pic>
        <p:nvPicPr>
          <p:cNvPr id="4098" name="Picture 2" descr="Órgãos homólogos x Análogos | Bio Nota 10">
            <a:extLst>
              <a:ext uri="{FF2B5EF4-FFF2-40B4-BE49-F238E27FC236}">
                <a16:creationId xmlns:a16="http://schemas.microsoft.com/office/drawing/2014/main" id="{E4E078CC-5BEB-8CC9-B8A7-16E3B191B7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945" y="1636718"/>
            <a:ext cx="6567104" cy="3953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4113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6861A9E8-2113-E421-2BA1-58CB2B94C1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62628"/>
              </p:ext>
            </p:extLst>
          </p:nvPr>
        </p:nvGraphicFramePr>
        <p:xfrm>
          <a:off x="914400" y="270530"/>
          <a:ext cx="10403174" cy="6338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8238960" imgH="5019840" progId="PBrush">
                  <p:embed/>
                </p:oleObj>
              </mc:Choice>
              <mc:Fallback>
                <p:oleObj name="Bitmap Image" r:id="rId2" imgW="8238960" imgH="5019840" progId="PBrus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14400" y="270530"/>
                        <a:ext cx="10403174" cy="63381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8433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251E31AC-F3C0-4564-2EAE-EACA21FDA5E2}"/>
              </a:ext>
            </a:extLst>
          </p:cNvPr>
          <p:cNvSpPr/>
          <p:nvPr/>
        </p:nvSpPr>
        <p:spPr>
          <a:xfrm>
            <a:off x="735136" y="374037"/>
            <a:ext cx="59848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ÓRGÃOS VESTIGIAIS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15A0172-5B9B-9B92-48BB-DB6078C5BE02}"/>
              </a:ext>
            </a:extLst>
          </p:cNvPr>
          <p:cNvSpPr txBox="1"/>
          <p:nvPr/>
        </p:nvSpPr>
        <p:spPr>
          <a:xfrm>
            <a:off x="539645" y="1297367"/>
            <a:ext cx="106280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Estruturas pouco desenvolvidas e sem função expressiva no organismo, como o apêndice vermiforme e o </a:t>
            </a:r>
            <a:r>
              <a:rPr lang="pt-BR" dirty="0" err="1"/>
              <a:t>cóccis</a:t>
            </a:r>
            <a:r>
              <a:rPr lang="pt-BR" dirty="0"/>
              <a:t> - podem indicar que estes órgãos foram importantes em nossos ancestrais remotos e, por deixarem de ser vantajosos ao longo da evolução, regrediram durante tal processo.</a:t>
            </a:r>
          </a:p>
        </p:txBody>
      </p:sp>
      <p:pic>
        <p:nvPicPr>
          <p:cNvPr id="6146" name="Picture 2" descr="Órgãos vestigiais - Só Biologia">
            <a:extLst>
              <a:ext uri="{FF2B5EF4-FFF2-40B4-BE49-F238E27FC236}">
                <a16:creationId xmlns:a16="http://schemas.microsoft.com/office/drawing/2014/main" id="{1E89FB73-5BC1-6DCE-4FF2-443A71BD61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968" y="2371179"/>
            <a:ext cx="3443934" cy="4170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Órgãos vestigiais: Para entender um pouco sobre evolução">
            <a:extLst>
              <a:ext uri="{FF2B5EF4-FFF2-40B4-BE49-F238E27FC236}">
                <a16:creationId xmlns:a16="http://schemas.microsoft.com/office/drawing/2014/main" id="{A298E781-70D5-5F21-72C4-A449A0B93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4234" y="2371179"/>
            <a:ext cx="5265373" cy="3893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7309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6E920C88-9E66-648A-2F51-0F5C8C099C95}"/>
              </a:ext>
            </a:extLst>
          </p:cNvPr>
          <p:cNvSpPr/>
          <p:nvPr/>
        </p:nvSpPr>
        <p:spPr>
          <a:xfrm>
            <a:off x="0" y="299084"/>
            <a:ext cx="83372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EMBRIOLOGIA COMPARADA</a:t>
            </a:r>
          </a:p>
        </p:txBody>
      </p:sp>
      <p:pic>
        <p:nvPicPr>
          <p:cNvPr id="7170" name="Picture 2" descr="A embriologia comparada - Origem da vida e evolução - Colégio Web">
            <a:extLst>
              <a:ext uri="{FF2B5EF4-FFF2-40B4-BE49-F238E27FC236}">
                <a16:creationId xmlns:a16="http://schemas.microsoft.com/office/drawing/2014/main" id="{74E5E4A9-4CE4-1C29-C18B-12A02D7ABC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10" y="1222414"/>
            <a:ext cx="5073512" cy="5336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1E82B61D-73EF-DC25-CC85-15203BCEE951}"/>
              </a:ext>
            </a:extLst>
          </p:cNvPr>
          <p:cNvSpPr txBox="1"/>
          <p:nvPr/>
        </p:nvSpPr>
        <p:spPr>
          <a:xfrm>
            <a:off x="6180509" y="1222414"/>
            <a:ext cx="431341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400" dirty="0"/>
              <a:t>Comparando embriões de diversas</a:t>
            </a:r>
          </a:p>
          <a:p>
            <a:pPr algn="ctr"/>
            <a:r>
              <a:rPr lang="pt-BR" sz="2400" dirty="0"/>
              <a:t>espécies, observamos uma grande semelhança nos primeiros</a:t>
            </a:r>
          </a:p>
          <a:p>
            <a:pPr algn="ctr"/>
            <a:r>
              <a:rPr lang="pt-BR" sz="2400" dirty="0"/>
              <a:t>estágios do desenvolvimento embrionário. Essa semelhança é</a:t>
            </a:r>
          </a:p>
          <a:p>
            <a:pPr algn="ctr"/>
            <a:r>
              <a:rPr lang="pt-BR" sz="2400" dirty="0"/>
              <a:t>prolongada durante a fase embrionária à medida que os</a:t>
            </a:r>
          </a:p>
          <a:p>
            <a:pPr algn="ctr"/>
            <a:r>
              <a:rPr lang="pt-BR" sz="2400" dirty="0"/>
              <a:t>indivíduos de espécies diferentes apresentam certas</a:t>
            </a:r>
          </a:p>
          <a:p>
            <a:pPr algn="ctr"/>
            <a:r>
              <a:rPr lang="pt-BR" sz="2400" dirty="0"/>
              <a:t>semelhanças na fase adulta</a:t>
            </a:r>
          </a:p>
        </p:txBody>
      </p:sp>
    </p:spTree>
    <p:extLst>
      <p:ext uri="{BB962C8B-B14F-4D97-AF65-F5344CB8AC3E}">
        <p14:creationId xmlns:p14="http://schemas.microsoft.com/office/powerpoint/2010/main" val="3834602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Biologia evidências moleculares">
            <a:extLst>
              <a:ext uri="{FF2B5EF4-FFF2-40B4-BE49-F238E27FC236}">
                <a16:creationId xmlns:a16="http://schemas.microsoft.com/office/drawing/2014/main" id="{D42198CF-0639-EAF9-4EE3-B4CA453DE7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79" y="3204146"/>
            <a:ext cx="3700045" cy="2771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Evolução:. - ppt carregar">
            <a:extLst>
              <a:ext uri="{FF2B5EF4-FFF2-40B4-BE49-F238E27FC236}">
                <a16:creationId xmlns:a16="http://schemas.microsoft.com/office/drawing/2014/main" id="{F28BC411-28EE-D80F-59E1-7F8F08DBF6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758940"/>
            <a:ext cx="4882498" cy="3661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61DB3FC7-73AC-3CB4-3E2D-A1F6D4B336F4}"/>
              </a:ext>
            </a:extLst>
          </p:cNvPr>
          <p:cNvSpPr txBox="1"/>
          <p:nvPr/>
        </p:nvSpPr>
        <p:spPr>
          <a:xfrm>
            <a:off x="611474" y="1281612"/>
            <a:ext cx="1096905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nos mostra a semelhança na estrutura molecular de diversos</a:t>
            </a:r>
          </a:p>
          <a:p>
            <a:r>
              <a:rPr lang="pt-BR" dirty="0"/>
              <a:t>organismos sendo que, quanto maior as semelhanças entre as sequências das bases nitrogenadas dos ácidos</a:t>
            </a:r>
          </a:p>
          <a:p>
            <a:endParaRPr lang="pt-BR" dirty="0"/>
          </a:p>
          <a:p>
            <a:r>
              <a:rPr lang="pt-BR" dirty="0"/>
              <a:t>nucleicos ou quanto maior a semelhança entre as proteínas destas espécies, maior o parentesco e, portanto, a</a:t>
            </a:r>
          </a:p>
          <a:p>
            <a:r>
              <a:rPr lang="pt-BR" dirty="0"/>
              <a:t>proximidade evolutiva entre as espécies.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693080BC-AD0F-2EAE-C82E-047FA7018B47}"/>
              </a:ext>
            </a:extLst>
          </p:cNvPr>
          <p:cNvSpPr/>
          <p:nvPr/>
        </p:nvSpPr>
        <p:spPr>
          <a:xfrm>
            <a:off x="526479" y="420727"/>
            <a:ext cx="80786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EVIDÊNCIAS MOLECULARES</a:t>
            </a:r>
          </a:p>
        </p:txBody>
      </p:sp>
    </p:spTree>
    <p:extLst>
      <p:ext uri="{BB962C8B-B14F-4D97-AF65-F5344CB8AC3E}">
        <p14:creationId xmlns:p14="http://schemas.microsoft.com/office/powerpoint/2010/main" val="21297574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312</Words>
  <Application>Microsoft Office PowerPoint</Application>
  <PresentationFormat>Widescreen</PresentationFormat>
  <Paragraphs>31</Paragraphs>
  <Slides>9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7" baseType="lpstr">
      <vt:lpstr>arial</vt:lpstr>
      <vt:lpstr>arial</vt:lpstr>
      <vt:lpstr>Calibri</vt:lpstr>
      <vt:lpstr>Calibri Light</vt:lpstr>
      <vt:lpstr>Roboto</vt:lpstr>
      <vt:lpstr>Roboto Light</vt:lpstr>
      <vt:lpstr>Tema do Office</vt:lpstr>
      <vt:lpstr>Bitmap Image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José Marcondes Gomes Felix</dc:creator>
  <cp:lastModifiedBy>José Marcondes Gomes Felix</cp:lastModifiedBy>
  <cp:revision>1</cp:revision>
  <dcterms:created xsi:type="dcterms:W3CDTF">2022-08-31T13:01:40Z</dcterms:created>
  <dcterms:modified xsi:type="dcterms:W3CDTF">2023-08-04T13:10:38Z</dcterms:modified>
</cp:coreProperties>
</file>