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C1242-4F3C-81F4-98B5-59B4BFFC6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21E097-2597-E881-3DC8-49E17162E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7E486A-2FC5-251B-13ED-C3D26BDC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A62ABF-8EB3-6D7B-75AF-2D97CA82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32F1F8-57A0-7C5B-044B-04A7ECC5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8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FC94B-DDBE-D8DD-518D-5FB972D4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73DE04-BC0C-4D0D-E8B4-FEAB4DEFE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0ED9A6-A242-477B-A81B-B11EBA3E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16A8EE-71ED-091A-2FDA-DB65F1BA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5FF813-E659-0901-CFF6-8B15EF4D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51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42989E-14DC-946A-56F9-35BF3ED43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0A1E0E-6E2F-AF81-9F8C-DEE9BF480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BC2BEC-6EB3-4D08-E9F3-966CA48D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9B5920-D4E0-5824-09B8-E878D3DC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20EA36-E767-D47B-0ABE-FD5F7E4A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90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4F88-476D-0654-0C8D-B11BA903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953277-CFC7-C345-2576-57B2FA86D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EF8473-C84A-C003-30FF-1D78ABEB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3FDBF3-3B55-33C8-FDD9-DCC210CE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01D296-EAB8-C258-BBFD-A333CDC7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51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9572D6-710A-CCF6-AD58-2B2E7DB2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54CC59-901E-2616-9429-AB30592F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7CC813-C12E-52AA-AE24-5618C9418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A91677-341C-3BED-288A-D166D2BB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DF0326-374B-705C-B03A-75476755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6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EFB79-1572-DC46-3F62-FFE192A1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7E2ACF-1106-053A-7712-A1905322E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33992A-C6A5-3AC6-4852-2C7BF44F8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B5B5E-4867-DA1D-3866-1C799BF3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E9E456-CB19-033E-3E5F-D23D5B25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16BEBA-AB1F-2E1D-B33B-2DB6EBB5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08B1A-6BE6-F078-F6AA-E9E03143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E0B07D-58B0-8E9E-513C-C79B740DE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936624-1D5F-7935-B406-DAB347CFD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BC5E1E9-FEE0-9B9A-C0D8-997329A18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25D9DCE-B325-FF12-D4BC-A8B9D5E88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D472960-5EC7-BF96-93A5-CBC4C795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714FD0-BFD3-B781-5CB3-55040B3D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2680F63-288F-4035-B7D1-955DD4D6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56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2D2C8-5DA8-6B43-EEA4-80473A36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609510-6851-3D12-8184-17D00318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ADCDAC-2662-C717-CEDD-5D44AA81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4B87E0-11FD-E6E7-1298-BF18548A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9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B080201-2475-B9EE-2478-5C50C7B2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DCDA894-2033-0FBF-C99F-F6A21A29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B78256-CDE6-EFF4-5F86-E4671430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24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C1922E-89B0-E0DF-0D38-58953533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AFD8E5-F2AF-F725-DF17-72A76791A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023D0A-D871-325E-D508-6206A2B21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81A2D7-8ECC-8057-4C77-DF505E9B6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39E1E0-9014-3933-E3FD-451EAEDB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2AC961-D494-B542-94B5-FD23C631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11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86878-DC06-E85F-2F28-389BF83C4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AD3BA16-9EB7-4FF2-412D-9B3814F58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A2F541-D9F7-24BF-DCCF-62A7F704C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4A00B6-A5DF-4AFF-4CC3-BA6BA4C8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790185-57AE-2A8E-E16A-826805DC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5EA189-BD1F-835D-6A9B-752AD4ED2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28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8A31B8-0AC3-3595-2346-B7232E82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3D7D3-BBA5-A266-67B6-97DBB508E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A453ED-CA33-28D8-7074-271D28A0F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2248C-E0A0-43FE-9875-41DEADB35CCA}" type="datetimeFigureOut">
              <a:rPr lang="pt-BR" smtClean="0"/>
              <a:t>16/07/2024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3FD1EC-1AA0-A4EB-D157-2AA272427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61CE33-9558-9888-1B8A-93ADE9845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34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E8F78CB-A489-0F29-0808-299E89787E1E}"/>
              </a:ext>
            </a:extLst>
          </p:cNvPr>
          <p:cNvSpPr/>
          <p:nvPr/>
        </p:nvSpPr>
        <p:spPr>
          <a:xfrm>
            <a:off x="384430" y="179165"/>
            <a:ext cx="6896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EVIDÊNCIAS EVOLUTIVA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53C76C1-DA34-39D2-CEBF-D6017F0336AB}"/>
              </a:ext>
            </a:extLst>
          </p:cNvPr>
          <p:cNvSpPr/>
          <p:nvPr/>
        </p:nvSpPr>
        <p:spPr>
          <a:xfrm>
            <a:off x="384430" y="1102495"/>
            <a:ext cx="2468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FÓSSEIS</a:t>
            </a:r>
            <a:endParaRPr lang="pt-B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00798F4-3C8D-665B-C305-7238FB541EF6}"/>
              </a:ext>
            </a:extLst>
          </p:cNvPr>
          <p:cNvSpPr txBox="1"/>
          <p:nvPr/>
        </p:nvSpPr>
        <p:spPr>
          <a:xfrm>
            <a:off x="513413" y="1899285"/>
            <a:ext cx="107292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Os </a:t>
            </a:r>
            <a:r>
              <a:rPr lang="pt-BR" b="1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Fósseis </a:t>
            </a:r>
            <a:r>
              <a:rPr lang="pt-BR" b="0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são vestígios de organismos (animais e vegetais) muito antigos que foram preservados como passar dos anos por meio de processos naturais.</a:t>
            </a:r>
            <a:endParaRPr lang="pt-BR" dirty="0"/>
          </a:p>
        </p:txBody>
      </p:sp>
      <p:pic>
        <p:nvPicPr>
          <p:cNvPr id="1026" name="Picture 2" descr="O que são Fósseis">
            <a:extLst>
              <a:ext uri="{FF2B5EF4-FFF2-40B4-BE49-F238E27FC236}">
                <a16:creationId xmlns:a16="http://schemas.microsoft.com/office/drawing/2014/main" id="{66465237-ECA2-C83F-616E-868EA51CF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654" y="2545616"/>
            <a:ext cx="6144948" cy="39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28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ssilização. Como surgem os fósseis e a fossilização?">
            <a:extLst>
              <a:ext uri="{FF2B5EF4-FFF2-40B4-BE49-F238E27FC236}">
                <a16:creationId xmlns:a16="http://schemas.microsoft.com/office/drawing/2014/main" id="{23A3973E-805F-72A7-99A4-2E3C70514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4" y="648949"/>
            <a:ext cx="4113082" cy="276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ósseis: o que são, qual sua importância e como podem ser encontrados?">
            <a:extLst>
              <a:ext uri="{FF2B5EF4-FFF2-40B4-BE49-F238E27FC236}">
                <a16:creationId xmlns:a16="http://schemas.microsoft.com/office/drawing/2014/main" id="{DF785EDA-3E82-9492-FB59-EC872A5FE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740" y="648949"/>
            <a:ext cx="4825497" cy="276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 que são fósseis?">
            <a:extLst>
              <a:ext uri="{FF2B5EF4-FFF2-40B4-BE49-F238E27FC236}">
                <a16:creationId xmlns:a16="http://schemas.microsoft.com/office/drawing/2014/main" id="{640A2CD9-8C25-4F38-3415-80A9779E6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908" y="3765109"/>
            <a:ext cx="4519264" cy="237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ósseis: Evidências do passado - Paleontologia e Evolução. Biólogo">
            <a:extLst>
              <a:ext uri="{FF2B5EF4-FFF2-40B4-BE49-F238E27FC236}">
                <a16:creationId xmlns:a16="http://schemas.microsoft.com/office/drawing/2014/main" id="{7958D3B2-932D-3FF7-320E-1E7A967B5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830" y="3765109"/>
            <a:ext cx="4824683" cy="26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4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28AED64-2901-EA56-A811-5D345EBF07FD}"/>
              </a:ext>
            </a:extLst>
          </p:cNvPr>
          <p:cNvSpPr/>
          <p:nvPr/>
        </p:nvSpPr>
        <p:spPr>
          <a:xfrm>
            <a:off x="1707915" y="329066"/>
            <a:ext cx="8356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HOMOLOGIAS E ANALOGIAS</a:t>
            </a:r>
            <a:endParaRPr lang="pt-B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72D0AE6-EFDD-B889-9785-077C49A44F8F}"/>
              </a:ext>
            </a:extLst>
          </p:cNvPr>
          <p:cNvSpPr/>
          <p:nvPr/>
        </p:nvSpPr>
        <p:spPr>
          <a:xfrm>
            <a:off x="463423" y="1483309"/>
            <a:ext cx="4189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HOMOLOGIAS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0973D4B-1911-6B51-3E9B-BA147E62AB3B}"/>
              </a:ext>
            </a:extLst>
          </p:cNvPr>
          <p:cNvSpPr txBox="1"/>
          <p:nvPr/>
        </p:nvSpPr>
        <p:spPr>
          <a:xfrm>
            <a:off x="4785610" y="1344809"/>
            <a:ext cx="6093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Homologia diz respeito a </a:t>
            </a:r>
            <a:r>
              <a:rPr lang="pt-BR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análise das semelhanças biológicas observadas entre organismos de espécies diferentes, mas que apresentam um mesmo ancestral comum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A69807A-B0C8-8B2F-8176-464E1B9F57B0}"/>
              </a:ext>
            </a:extLst>
          </p:cNvPr>
          <p:cNvSpPr txBox="1"/>
          <p:nvPr/>
        </p:nvSpPr>
        <p:spPr>
          <a:xfrm>
            <a:off x="463423" y="2409590"/>
            <a:ext cx="109740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Os órgãos homólogos são bastante usados nos estudos para estabelecer uma relação de parentesco entre os organismos, uma vez que é sugerido que esses seres apresentam um ancestral comum. Quando as estruturas acabam assumindo diferentes funções em resposta ao modo de vida de cada ser vivo, dizemos que houve uma </a:t>
            </a:r>
            <a:r>
              <a:rPr lang="pt-BR" b="1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divergência evolutiva</a:t>
            </a:r>
            <a:r>
              <a:rPr lang="pt-BR" b="0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.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41CFCA1-4E87-5B79-5C1C-50D2E93F67E0}"/>
              </a:ext>
            </a:extLst>
          </p:cNvPr>
          <p:cNvSpPr txBox="1"/>
          <p:nvPr/>
        </p:nvSpPr>
        <p:spPr>
          <a:xfrm flipH="1">
            <a:off x="1526253" y="3702332"/>
            <a:ext cx="871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SÃO ÓRGÃOS COM A MESMA ORIGEM EMBRIONÁRIA, PORÉM COM FUNÇÕES DIFERENTES.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FA25F12-51A4-FA0B-2E05-C040CC449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41" y="4164077"/>
            <a:ext cx="3811869" cy="245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35AAB6D3-C7FD-E7B5-9B32-D9F6340A2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68" y="4470583"/>
            <a:ext cx="4328602" cy="216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47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presentação do PowerPoint">
            <a:extLst>
              <a:ext uri="{FF2B5EF4-FFF2-40B4-BE49-F238E27FC236}">
                <a16:creationId xmlns:a16="http://schemas.microsoft.com/office/drawing/2014/main" id="{F90B15E7-3B0D-826B-D943-CFAC082B7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4" y="671408"/>
            <a:ext cx="6220919" cy="551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C8C7FE9-755D-0996-CD28-CB6E9A2A4220}"/>
              </a:ext>
            </a:extLst>
          </p:cNvPr>
          <p:cNvSpPr txBox="1"/>
          <p:nvPr/>
        </p:nvSpPr>
        <p:spPr>
          <a:xfrm>
            <a:off x="6790543" y="797510"/>
            <a:ext cx="468817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As homologias explicam a </a:t>
            </a:r>
            <a:r>
              <a:rPr lang="pt-BR" sz="2800" dirty="0">
                <a:solidFill>
                  <a:srgbClr val="FF0000"/>
                </a:solidFill>
              </a:rPr>
              <a:t>irradiação adaptativas</a:t>
            </a:r>
          </a:p>
          <a:p>
            <a:pPr algn="ctr"/>
            <a:r>
              <a:rPr lang="pt-BR" sz="2800" dirty="0"/>
              <a:t>caracterizadas pela diferenciação de</a:t>
            </a:r>
          </a:p>
          <a:p>
            <a:pPr algn="ctr"/>
            <a:r>
              <a:rPr lang="pt-BR" sz="2800" dirty="0"/>
              <a:t>organismos a partir de um ancestral comum.</a:t>
            </a:r>
          </a:p>
          <a:p>
            <a:pPr algn="ctr"/>
            <a:r>
              <a:rPr lang="pt-BR" sz="2800" dirty="0"/>
              <a:t>Dando origem a vários grupos diferentes</a:t>
            </a:r>
          </a:p>
          <a:p>
            <a:pPr algn="ctr"/>
            <a:r>
              <a:rPr lang="pt-BR" sz="2800" dirty="0"/>
              <a:t>adaptados a explorar ambientes diferentes. É</a:t>
            </a:r>
          </a:p>
          <a:p>
            <a:pPr algn="ctr"/>
            <a:r>
              <a:rPr lang="pt-BR" sz="2800" dirty="0"/>
              <a:t>considerada </a:t>
            </a:r>
            <a:r>
              <a:rPr lang="pt-BR" sz="2800" dirty="0">
                <a:solidFill>
                  <a:srgbClr val="FF0000"/>
                </a:solidFill>
              </a:rPr>
              <a:t>evolução divergente.</a:t>
            </a:r>
          </a:p>
        </p:txBody>
      </p:sp>
    </p:spTree>
    <p:extLst>
      <p:ext uri="{BB962C8B-B14F-4D97-AF65-F5344CB8AC3E}">
        <p14:creationId xmlns:p14="http://schemas.microsoft.com/office/powerpoint/2010/main" val="66254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1C065A9-58EB-5E63-9CD7-6BEB8F506532}"/>
              </a:ext>
            </a:extLst>
          </p:cNvPr>
          <p:cNvSpPr/>
          <p:nvPr/>
        </p:nvSpPr>
        <p:spPr>
          <a:xfrm>
            <a:off x="509066" y="344056"/>
            <a:ext cx="34989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ANALOGIAS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8AB548-7B2B-C67D-849B-8C20F27D94AA}"/>
              </a:ext>
            </a:extLst>
          </p:cNvPr>
          <p:cNvSpPr txBox="1"/>
          <p:nvPr/>
        </p:nvSpPr>
        <p:spPr>
          <a:xfrm>
            <a:off x="509066" y="1267386"/>
            <a:ext cx="939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ÓRGÃOS COM DIFERENTES ORIGENS EMBRIONÁRIAS , MAS COM MESMA FUNÇÃO</a:t>
            </a:r>
          </a:p>
        </p:txBody>
      </p:sp>
      <p:pic>
        <p:nvPicPr>
          <p:cNvPr id="4098" name="Picture 2" descr="Órgãos homólogos x Análogos | Bio Nota 10">
            <a:extLst>
              <a:ext uri="{FF2B5EF4-FFF2-40B4-BE49-F238E27FC236}">
                <a16:creationId xmlns:a16="http://schemas.microsoft.com/office/drawing/2014/main" id="{E4E078CC-5BEB-8CC9-B8A7-16E3B191B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945" y="1636718"/>
            <a:ext cx="6567104" cy="39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11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6861A9E8-2113-E421-2BA1-58CB2B94C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2628"/>
              </p:ext>
            </p:extLst>
          </p:nvPr>
        </p:nvGraphicFramePr>
        <p:xfrm>
          <a:off x="914400" y="270530"/>
          <a:ext cx="10403174" cy="633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8238960" imgH="5019840" progId="PBrush">
                  <p:embed/>
                </p:oleObj>
              </mc:Choice>
              <mc:Fallback>
                <p:oleObj name="Bitmap Image" r:id="rId2" imgW="8238960" imgH="50198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4400" y="270530"/>
                        <a:ext cx="10403174" cy="6338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43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51E31AC-F3C0-4564-2EAE-EACA21FDA5E2}"/>
              </a:ext>
            </a:extLst>
          </p:cNvPr>
          <p:cNvSpPr/>
          <p:nvPr/>
        </p:nvSpPr>
        <p:spPr>
          <a:xfrm>
            <a:off x="735136" y="374037"/>
            <a:ext cx="5984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ÓRGÃOS VESTIGIAIS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15A0172-5B9B-9B92-48BB-DB6078C5BE02}"/>
              </a:ext>
            </a:extLst>
          </p:cNvPr>
          <p:cNvSpPr txBox="1"/>
          <p:nvPr/>
        </p:nvSpPr>
        <p:spPr>
          <a:xfrm>
            <a:off x="539645" y="1297367"/>
            <a:ext cx="10628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Estruturas pouco desenvolvidas e sem função expressiva no organismo, como o apêndice vermiforme e o </a:t>
            </a:r>
            <a:r>
              <a:rPr lang="pt-BR" dirty="0" err="1"/>
              <a:t>cóccis</a:t>
            </a:r>
            <a:r>
              <a:rPr lang="pt-BR" dirty="0"/>
              <a:t> - podem indicar que estes órgãos foram importantes em nossos ancestrais remotos e, por deixarem de ser vantajosos ao longo da evolução, regrediram durante tal processo.</a:t>
            </a:r>
          </a:p>
        </p:txBody>
      </p:sp>
      <p:pic>
        <p:nvPicPr>
          <p:cNvPr id="6146" name="Picture 2" descr="Órgãos vestigiais - Só Biologia">
            <a:extLst>
              <a:ext uri="{FF2B5EF4-FFF2-40B4-BE49-F238E27FC236}">
                <a16:creationId xmlns:a16="http://schemas.microsoft.com/office/drawing/2014/main" id="{1E89FB73-5BC1-6DCE-4FF2-443A71BD6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68" y="2371179"/>
            <a:ext cx="3443934" cy="417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Órgãos vestigiais: Para entender um pouco sobre evolução">
            <a:extLst>
              <a:ext uri="{FF2B5EF4-FFF2-40B4-BE49-F238E27FC236}">
                <a16:creationId xmlns:a16="http://schemas.microsoft.com/office/drawing/2014/main" id="{A298E781-70D5-5F21-72C4-A449A0B9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34" y="2371179"/>
            <a:ext cx="5265373" cy="389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30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E920C88-9E66-648A-2F51-0F5C8C099C95}"/>
              </a:ext>
            </a:extLst>
          </p:cNvPr>
          <p:cNvSpPr/>
          <p:nvPr/>
        </p:nvSpPr>
        <p:spPr>
          <a:xfrm>
            <a:off x="0" y="299084"/>
            <a:ext cx="833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EMBRIOLOGIA COMPARADA</a:t>
            </a:r>
          </a:p>
        </p:txBody>
      </p:sp>
      <p:pic>
        <p:nvPicPr>
          <p:cNvPr id="7170" name="Picture 2" descr="A embriologia comparada - Origem da vida e evolução - Colégio Web">
            <a:extLst>
              <a:ext uri="{FF2B5EF4-FFF2-40B4-BE49-F238E27FC236}">
                <a16:creationId xmlns:a16="http://schemas.microsoft.com/office/drawing/2014/main" id="{74E5E4A9-4CE4-1C29-C18B-12A02D7AB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" y="1222414"/>
            <a:ext cx="5073512" cy="533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E82B61D-73EF-DC25-CC85-15203BCEE951}"/>
              </a:ext>
            </a:extLst>
          </p:cNvPr>
          <p:cNvSpPr txBox="1"/>
          <p:nvPr/>
        </p:nvSpPr>
        <p:spPr>
          <a:xfrm>
            <a:off x="6180509" y="1222414"/>
            <a:ext cx="431341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Comparando embriões de diversas</a:t>
            </a:r>
          </a:p>
          <a:p>
            <a:pPr algn="ctr"/>
            <a:r>
              <a:rPr lang="pt-BR" sz="2400" dirty="0"/>
              <a:t>espécies, observamos uma grande semelhança nos primeiros</a:t>
            </a:r>
          </a:p>
          <a:p>
            <a:pPr algn="ctr"/>
            <a:r>
              <a:rPr lang="pt-BR" sz="2400" dirty="0"/>
              <a:t>estágios do desenvolvimento embrionário. Essa semelhança é</a:t>
            </a:r>
          </a:p>
          <a:p>
            <a:pPr algn="ctr"/>
            <a:r>
              <a:rPr lang="pt-BR" sz="2400" dirty="0"/>
              <a:t>prolongada durante a fase embrionária à medida que os</a:t>
            </a:r>
          </a:p>
          <a:p>
            <a:pPr algn="ctr"/>
            <a:r>
              <a:rPr lang="pt-BR" sz="2400" dirty="0"/>
              <a:t>indivíduos de espécies diferentes apresentam certas</a:t>
            </a:r>
          </a:p>
          <a:p>
            <a:pPr algn="ctr"/>
            <a:r>
              <a:rPr lang="pt-BR" sz="2400" dirty="0"/>
              <a:t>semelhanças na fase adulta</a:t>
            </a:r>
          </a:p>
        </p:txBody>
      </p:sp>
    </p:spTree>
    <p:extLst>
      <p:ext uri="{BB962C8B-B14F-4D97-AF65-F5344CB8AC3E}">
        <p14:creationId xmlns:p14="http://schemas.microsoft.com/office/powerpoint/2010/main" val="3834602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ologia evidências moleculares">
            <a:extLst>
              <a:ext uri="{FF2B5EF4-FFF2-40B4-BE49-F238E27FC236}">
                <a16:creationId xmlns:a16="http://schemas.microsoft.com/office/drawing/2014/main" id="{D42198CF-0639-EAF9-4EE3-B4CA453DE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9" y="3204146"/>
            <a:ext cx="3700045" cy="277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volução:. - ppt carregar">
            <a:extLst>
              <a:ext uri="{FF2B5EF4-FFF2-40B4-BE49-F238E27FC236}">
                <a16:creationId xmlns:a16="http://schemas.microsoft.com/office/drawing/2014/main" id="{F28BC411-28EE-D80F-59E1-7F8F08DBF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58940"/>
            <a:ext cx="4882498" cy="366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1DB3FC7-73AC-3CB4-3E2D-A1F6D4B336F4}"/>
              </a:ext>
            </a:extLst>
          </p:cNvPr>
          <p:cNvSpPr txBox="1"/>
          <p:nvPr/>
        </p:nvSpPr>
        <p:spPr>
          <a:xfrm>
            <a:off x="611474" y="1281612"/>
            <a:ext cx="109690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nos mostra a semelhança na estrutura molecular de diversos</a:t>
            </a:r>
          </a:p>
          <a:p>
            <a:r>
              <a:rPr lang="pt-BR" dirty="0"/>
              <a:t>organismos sendo que, quanto maior as semelhanças entre as sequências das bases nitrogenadas dos ácidos</a:t>
            </a:r>
          </a:p>
          <a:p>
            <a:endParaRPr lang="pt-BR" dirty="0"/>
          </a:p>
          <a:p>
            <a:r>
              <a:rPr lang="pt-BR" dirty="0"/>
              <a:t>nucleicos ou quanto maior a semelhança entre as proteínas destas espécies, maior o parentesco e, portanto, a</a:t>
            </a:r>
          </a:p>
          <a:p>
            <a:r>
              <a:rPr lang="pt-BR" dirty="0"/>
              <a:t>proximidade evolutiva entre as espécies.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93080BC-AD0F-2EAE-C82E-047FA7018B47}"/>
              </a:ext>
            </a:extLst>
          </p:cNvPr>
          <p:cNvSpPr/>
          <p:nvPr/>
        </p:nvSpPr>
        <p:spPr>
          <a:xfrm>
            <a:off x="526479" y="420727"/>
            <a:ext cx="80786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EVIDÊNCIAS MOLECULARES</a:t>
            </a:r>
          </a:p>
        </p:txBody>
      </p:sp>
    </p:spTree>
    <p:extLst>
      <p:ext uri="{BB962C8B-B14F-4D97-AF65-F5344CB8AC3E}">
        <p14:creationId xmlns:p14="http://schemas.microsoft.com/office/powerpoint/2010/main" val="2129757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312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Roboto</vt:lpstr>
      <vt:lpstr>Roboto Light</vt:lpstr>
      <vt:lpstr>Tema do Office</vt:lpstr>
      <vt:lpstr>Bitmap Image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Marcondes Gomes Felix</dc:creator>
  <cp:lastModifiedBy>José Marcondes Gomes Felix</cp:lastModifiedBy>
  <cp:revision>1</cp:revision>
  <dcterms:created xsi:type="dcterms:W3CDTF">2022-08-31T13:01:40Z</dcterms:created>
  <dcterms:modified xsi:type="dcterms:W3CDTF">2024-07-16T14:17:44Z</dcterms:modified>
</cp:coreProperties>
</file>