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7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71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53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791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81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23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283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02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14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D8F6C-4071-45F7-ADF0-0223E026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70E89A-9081-4150-9A8D-BA4A41BE4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C54193-181E-4A0B-AAA6-D2EC60EC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5D2B81-368E-42B3-9E76-BA6A83C3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7F2445-A538-4CDE-B269-9299DE99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29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21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3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23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64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64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85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07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0AA1FA-3230-4829-A3C9-1449CE4B1C8C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7E1B65-7763-4AFD-A539-50A54A114B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26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com.br/imgres?imgurl=http://www.genoscope.cns.fr/externe/HistoireBM/mendel.jpg&amp;imgrefurl=http://www.genoscope.cns.fr/externe/HistoireBM/&amp;h=397&amp;w=337&amp;sz=55&amp;tbnid=__BYwcFjYI4J:&amp;tbnh=120&amp;tbnw=101&amp;hl=pt-BR&amp;start=43&amp;prev=/images?q=mendel&amp;start=40&amp;svnum=10&amp;hl=pt-BR&amp;lr=&amp;sa=N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genetica">
            <a:extLst>
              <a:ext uri="{FF2B5EF4-FFF2-40B4-BE49-F238E27FC236}">
                <a16:creationId xmlns:a16="http://schemas.microsoft.com/office/drawing/2014/main" id="{C1E68A7C-9B3E-4AA8-B042-1749F9ECC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181" y="1499957"/>
            <a:ext cx="5462546" cy="39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745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13558B5-045E-4ADF-AFCB-436F8ACC8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24962E8-B984-464C-B004-84F274A15933}"/>
              </a:ext>
            </a:extLst>
          </p:cNvPr>
          <p:cNvSpPr txBox="1"/>
          <p:nvPr/>
        </p:nvSpPr>
        <p:spPr>
          <a:xfrm>
            <a:off x="506437" y="436098"/>
            <a:ext cx="176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EXEMPLO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018DB32-699E-416C-A846-F9BA010CA6C7}"/>
              </a:ext>
            </a:extLst>
          </p:cNvPr>
          <p:cNvSpPr txBox="1"/>
          <p:nvPr/>
        </p:nvSpPr>
        <p:spPr>
          <a:xfrm>
            <a:off x="506437" y="1132132"/>
            <a:ext cx="246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DOBRAR A LINGUA</a:t>
            </a:r>
          </a:p>
          <a:p>
            <a:r>
              <a:rPr lang="pt-BR" b="1" dirty="0">
                <a:solidFill>
                  <a:schemeClr val="bg1"/>
                </a:solidFill>
              </a:rPr>
              <a:t>EM U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D1C32A8-46D5-4DB8-B273-FC7A9B2995E9}"/>
              </a:ext>
            </a:extLst>
          </p:cNvPr>
          <p:cNvSpPr txBox="1"/>
          <p:nvPr/>
        </p:nvSpPr>
        <p:spPr>
          <a:xfrm>
            <a:off x="506437" y="4916557"/>
            <a:ext cx="105872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CAPACIDADE DE DOBRAR A LINGUA EM U É UM FENÓTIPO. É DEFINIDO POR UM ALELO DOMINANTE</a:t>
            </a:r>
          </a:p>
          <a:p>
            <a:r>
              <a:rPr lang="pt-BR" dirty="0">
                <a:solidFill>
                  <a:schemeClr val="bg1"/>
                </a:solidFill>
              </a:rPr>
              <a:t>AS PESSOAS QUE CONSEGUEM FAZER ISSO, PODEM TER DUAS CÓPIAS AA (HOMOZIGOTAS) OU PODEM SER</a:t>
            </a:r>
          </a:p>
          <a:p>
            <a:r>
              <a:rPr lang="pt-BR" dirty="0">
                <a:solidFill>
                  <a:schemeClr val="bg1"/>
                </a:solidFill>
              </a:rPr>
              <a:t>HETEROZIGÕTICAS Aa</a:t>
            </a:r>
          </a:p>
          <a:p>
            <a:r>
              <a:rPr lang="pt-BR" dirty="0">
                <a:solidFill>
                  <a:schemeClr val="bg1"/>
                </a:solidFill>
              </a:rPr>
              <a:t>QUEM NÃO CONSEGUE DOBRAR RECEBEU ALELOS aa</a:t>
            </a:r>
          </a:p>
          <a:p>
            <a:r>
              <a:rPr lang="pt-BR" dirty="0">
                <a:solidFill>
                  <a:schemeClr val="bg1"/>
                </a:solidFill>
              </a:rPr>
              <a:t>Características recessivas só se manifestam em dose dupla</a:t>
            </a:r>
          </a:p>
        </p:txBody>
      </p:sp>
    </p:spTree>
    <p:extLst>
      <p:ext uri="{BB962C8B-B14F-4D97-AF65-F5344CB8AC3E}">
        <p14:creationId xmlns:p14="http://schemas.microsoft.com/office/powerpoint/2010/main" val="136398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adoÃ§antes">
            <a:extLst>
              <a:ext uri="{FF2B5EF4-FFF2-40B4-BE49-F238E27FC236}">
                <a16:creationId xmlns:a16="http://schemas.microsoft.com/office/drawing/2014/main" id="{87DAF7D5-76C0-401E-A733-A500DA88A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2332">
            <a:off x="362041" y="3128229"/>
            <a:ext cx="3477137" cy="34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adoÃ§antes">
            <a:extLst>
              <a:ext uri="{FF2B5EF4-FFF2-40B4-BE49-F238E27FC236}">
                <a16:creationId xmlns:a16="http://schemas.microsoft.com/office/drawing/2014/main" id="{B3D5F0A4-4A3A-43C7-85C8-514A03C20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77" y="3456474"/>
            <a:ext cx="2820646" cy="28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m para adoÃ§antes">
            <a:extLst>
              <a:ext uri="{FF2B5EF4-FFF2-40B4-BE49-F238E27FC236}">
                <a16:creationId xmlns:a16="http://schemas.microsoft.com/office/drawing/2014/main" id="{DB3F55DC-693D-4978-BF3E-B9DE4546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9266">
            <a:off x="7317806" y="3759807"/>
            <a:ext cx="4400111" cy="221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8AE60A8-F48B-4EFE-B22A-22F33E8EFFCD}"/>
              </a:ext>
            </a:extLst>
          </p:cNvPr>
          <p:cNvSpPr txBox="1"/>
          <p:nvPr/>
        </p:nvSpPr>
        <p:spPr>
          <a:xfrm>
            <a:off x="633046" y="580880"/>
            <a:ext cx="111849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FENILCETONÚRIA – É CAUSADO PELA INCAPACIDADE DE METABOLIZAR</a:t>
            </a:r>
          </a:p>
          <a:p>
            <a:r>
              <a:rPr lang="pt-BR" sz="2800" b="1" dirty="0"/>
              <a:t>DA FENILALANINA(AMINOÁCIDO PRESENTE NOS ADOÇANTES)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D0171C4-3BAF-4BE5-8DCD-571DE26EF585}"/>
              </a:ext>
            </a:extLst>
          </p:cNvPr>
          <p:cNvSpPr txBox="1"/>
          <p:nvPr/>
        </p:nvSpPr>
        <p:spPr>
          <a:xfrm>
            <a:off x="2100609" y="1660879"/>
            <a:ext cx="650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ALELO DOMINANTE A (METABOLIZA A FENILALANINA)    AA OU Aa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A19DE0-F7F9-4887-A409-DDC7FB70D56F}"/>
              </a:ext>
            </a:extLst>
          </p:cNvPr>
          <p:cNvSpPr txBox="1"/>
          <p:nvPr/>
        </p:nvSpPr>
        <p:spPr>
          <a:xfrm>
            <a:off x="1516893" y="2168495"/>
            <a:ext cx="9158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SE A PESSOA FOR RECESSIVO HOMOZIGOTA  aa – NÃO CONSEGUE METABOLIZAR A </a:t>
            </a:r>
          </a:p>
          <a:p>
            <a:pPr algn="ctr"/>
            <a:r>
              <a:rPr lang="pt-BR" dirty="0"/>
              <a:t>FENILALANINA. SENDO ASSIM ESSE AMINOÁCIDO IRÁ SE ACUMULAR NO CORPO CAUSANDO </a:t>
            </a:r>
          </a:p>
          <a:p>
            <a:pPr algn="ctr"/>
            <a:r>
              <a:rPr lang="pt-BR" dirty="0"/>
              <a:t>PROBLEMAS NO SISTEMA NERVOSO. POR ISSO É FEITO O TESTE DO PEZINHO</a:t>
            </a:r>
          </a:p>
        </p:txBody>
      </p:sp>
    </p:spTree>
    <p:extLst>
      <p:ext uri="{BB962C8B-B14F-4D97-AF65-F5344CB8AC3E}">
        <p14:creationId xmlns:p14="http://schemas.microsoft.com/office/powerpoint/2010/main" val="268881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4">
            <a:extLst>
              <a:ext uri="{FF2B5EF4-FFF2-40B4-BE49-F238E27FC236}">
                <a16:creationId xmlns:a16="http://schemas.microsoft.com/office/drawing/2014/main" id="{6332A3C6-CB41-4F1C-AAC6-DFD35EDF49AD}"/>
              </a:ext>
            </a:extLst>
          </p:cNvPr>
          <p:cNvSpPr/>
          <p:nvPr/>
        </p:nvSpPr>
        <p:spPr>
          <a:xfrm>
            <a:off x="381000" y="228600"/>
            <a:ext cx="10883348" cy="6248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23E7C46-5B3B-41C2-A921-A7CF9066C27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/>
              <a:t>Estudos de Mendel</a:t>
            </a:r>
          </a:p>
        </p:txBody>
      </p:sp>
      <p:pic>
        <p:nvPicPr>
          <p:cNvPr id="4" name="Picture 5">
            <a:hlinkClick r:id="rId2"/>
            <a:extLst>
              <a:ext uri="{FF2B5EF4-FFF2-40B4-BE49-F238E27FC236}">
                <a16:creationId xmlns:a16="http://schemas.microsoft.com/office/drawing/2014/main" id="{D9F1A511-7F50-4610-87D6-32C7F4C6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2500313" cy="2971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8F5FBDD6-DC8A-4F49-A12B-CF33AAA6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4724400"/>
            <a:ext cx="997101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1ª Lei de Mendel: </a:t>
            </a:r>
            <a:r>
              <a:rPr lang="pt-BR" altLang="pt-BR" sz="2400" dirty="0">
                <a:latin typeface="Arial" panose="020B0604020202020204" pitchFamily="34" charset="0"/>
              </a:rPr>
              <a:t>“Cada caractere é determinado por um par de fatores que se separam na formação dos gametas, indo um par para cada gameta”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664BE9B-7252-46E4-AB98-A2E67E776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0"/>
            <a:ext cx="73357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Mendel </a:t>
            </a:r>
            <a:r>
              <a:rPr lang="pt-BR" altLang="pt-BR" sz="2400" dirty="0">
                <a:latin typeface="Arial" panose="020B0604020202020204" pitchFamily="34" charset="0"/>
              </a:rPr>
              <a:t>observando as ervilhas, verificou que haviam “variações” nas características, e que essas características se transmitiam de pai para filho.  </a:t>
            </a:r>
          </a:p>
        </p:txBody>
      </p:sp>
    </p:spTree>
    <p:extLst>
      <p:ext uri="{BB962C8B-B14F-4D97-AF65-F5344CB8AC3E}">
        <p14:creationId xmlns:p14="http://schemas.microsoft.com/office/powerpoint/2010/main" val="401300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9">
            <a:extLst>
              <a:ext uri="{FF2B5EF4-FFF2-40B4-BE49-F238E27FC236}">
                <a16:creationId xmlns:a16="http://schemas.microsoft.com/office/drawing/2014/main" id="{4A548A4D-679A-408E-9629-AB686CAE7D0F}"/>
              </a:ext>
            </a:extLst>
          </p:cNvPr>
          <p:cNvSpPr/>
          <p:nvPr/>
        </p:nvSpPr>
        <p:spPr>
          <a:xfrm>
            <a:off x="381000" y="228600"/>
            <a:ext cx="11125200" cy="6248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BAD4D33-2B89-46BB-BA3F-F2252397834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>
                <a:solidFill>
                  <a:schemeClr val="tx2"/>
                </a:solidFill>
              </a:rPr>
              <a:t>1ª lei de Mendel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519F46-221B-4254-9585-BACD95AA09DA}"/>
              </a:ext>
            </a:extLst>
          </p:cNvPr>
          <p:cNvSpPr txBox="1">
            <a:spLocks/>
          </p:cNvSpPr>
          <p:nvPr/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/>
              <a:t>Experimento das ervilhas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9BAA5B-96C4-4980-8336-48FC3677A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02146"/>
            <a:ext cx="1981200" cy="1322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F9D71FE-F014-4E42-BAF8-3FBD69940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89573"/>
            <a:ext cx="2514600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7BA0649-A1B1-4158-8C6F-671740FEC361}"/>
              </a:ext>
            </a:extLst>
          </p:cNvPr>
          <p:cNvSpPr txBox="1"/>
          <p:nvPr/>
        </p:nvSpPr>
        <p:spPr>
          <a:xfrm>
            <a:off x="838200" y="4800600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Ervilhas verdes</a:t>
            </a:r>
          </a:p>
        </p:txBody>
      </p:sp>
      <p:sp>
        <p:nvSpPr>
          <p:cNvPr id="8" name="CaixaDeTexto 12">
            <a:extLst>
              <a:ext uri="{FF2B5EF4-FFF2-40B4-BE49-F238E27FC236}">
                <a16:creationId xmlns:a16="http://schemas.microsoft.com/office/drawing/2014/main" id="{356B3F15-C3AD-40B1-90D3-77BEED96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142038"/>
            <a:ext cx="297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C000"/>
                </a:solidFill>
                <a:latin typeface="Arial" panose="020B0604020202020204" pitchFamily="34" charset="0"/>
              </a:rPr>
              <a:t>Ervilhas amarelas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A3C6BA2-C24C-4F35-A8B1-366021786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98" y="4343400"/>
            <a:ext cx="1547502" cy="841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4946528-EC38-4467-8538-C13E0CC1C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50" y="4087635"/>
            <a:ext cx="2851052" cy="190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5A04022-1348-4C68-B1FA-F333C12FF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49" y="1169110"/>
            <a:ext cx="2134158" cy="2024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1CFA779-A2BC-4255-98B0-97D50B5A2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188" y="2824163"/>
            <a:ext cx="1524000" cy="101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32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9">
            <a:extLst>
              <a:ext uri="{FF2B5EF4-FFF2-40B4-BE49-F238E27FC236}">
                <a16:creationId xmlns:a16="http://schemas.microsoft.com/office/drawing/2014/main" id="{FD837FA8-2245-433F-A966-D729AC77839A}"/>
              </a:ext>
            </a:extLst>
          </p:cNvPr>
          <p:cNvSpPr/>
          <p:nvPr/>
        </p:nvSpPr>
        <p:spPr>
          <a:xfrm>
            <a:off x="381000" y="228600"/>
            <a:ext cx="11303000" cy="6248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534BD72C-F62A-4B86-82D2-0667B13626E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>
                <a:solidFill>
                  <a:schemeClr val="tx2"/>
                </a:solidFill>
              </a:rPr>
              <a:t>1ª lei de Mendel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E786C9-2EAD-48B1-9757-56D4A3AD87B9}"/>
              </a:ext>
            </a:extLst>
          </p:cNvPr>
          <p:cNvSpPr txBox="1">
            <a:spLocks/>
          </p:cNvSpPr>
          <p:nvPr/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/>
              <a:t>Experimento com ervilhas: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3F2067-2E59-40EB-B6F2-5F35C22EEC75}"/>
              </a:ext>
            </a:extLst>
          </p:cNvPr>
          <p:cNvSpPr txBox="1"/>
          <p:nvPr/>
        </p:nvSpPr>
        <p:spPr>
          <a:xfrm>
            <a:off x="2221879" y="2525711"/>
            <a:ext cx="39624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Ervilhas verdes</a:t>
            </a:r>
          </a:p>
        </p:txBody>
      </p:sp>
      <p:sp>
        <p:nvSpPr>
          <p:cNvPr id="6" name="CaixaDeTexto 12">
            <a:extLst>
              <a:ext uri="{FF2B5EF4-FFF2-40B4-BE49-F238E27FC236}">
                <a16:creationId xmlns:a16="http://schemas.microsoft.com/office/drawing/2014/main" id="{69BE83E4-524E-40D4-BA64-178B80F69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279" y="2524124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FFC000"/>
                </a:solidFill>
                <a:latin typeface="Arial" panose="020B0604020202020204" pitchFamily="34" charset="0"/>
              </a:rPr>
              <a:t>Ervilhas amarelas</a:t>
            </a:r>
          </a:p>
        </p:txBody>
      </p:sp>
      <p:sp>
        <p:nvSpPr>
          <p:cNvPr id="7" name="Multiplicar 10">
            <a:extLst>
              <a:ext uri="{FF2B5EF4-FFF2-40B4-BE49-F238E27FC236}">
                <a16:creationId xmlns:a16="http://schemas.microsoft.com/office/drawing/2014/main" id="{9A5FC12E-370C-43F5-AAEA-7DFF8DF8E0AB}"/>
              </a:ext>
            </a:extLst>
          </p:cNvPr>
          <p:cNvSpPr/>
          <p:nvPr/>
        </p:nvSpPr>
        <p:spPr>
          <a:xfrm>
            <a:off x="5729909" y="2468561"/>
            <a:ext cx="990600" cy="6350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D55ED5-C186-400C-A2EE-71E392095CA2}"/>
              </a:ext>
            </a:extLst>
          </p:cNvPr>
          <p:cNvSpPr txBox="1"/>
          <p:nvPr/>
        </p:nvSpPr>
        <p:spPr>
          <a:xfrm>
            <a:off x="4051300" y="3512073"/>
            <a:ext cx="3962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atin typeface="Arial" charset="0"/>
                <a:cs typeface="Arial" charset="0"/>
              </a:rPr>
              <a:t>Obteve somente:</a:t>
            </a: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pt-BR" sz="2800" b="1" dirty="0">
                <a:solidFill>
                  <a:srgbClr val="FFC000"/>
                </a:solidFill>
                <a:latin typeface="Arial" charset="0"/>
                <a:cs typeface="Arial" charset="0"/>
              </a:rPr>
              <a:t>Ervilhas amarelas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B0DE094-30AB-42F1-86D9-4B11D47C2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89" y="4466161"/>
            <a:ext cx="2344021" cy="1274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27E7E0D4-B236-480A-ADA3-951B9641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724400"/>
            <a:ext cx="812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800"/>
              <a:t>Obteve resultados semelhantes após várias repetições.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9891C98-9A37-4BE5-82BC-0D74F537D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5" y="228600"/>
            <a:ext cx="2031609" cy="1354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31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9">
            <a:extLst>
              <a:ext uri="{FF2B5EF4-FFF2-40B4-BE49-F238E27FC236}">
                <a16:creationId xmlns:a16="http://schemas.microsoft.com/office/drawing/2014/main" id="{AB11C555-F56B-4851-96F2-D25A855324CE}"/>
              </a:ext>
            </a:extLst>
          </p:cNvPr>
          <p:cNvSpPr/>
          <p:nvPr/>
        </p:nvSpPr>
        <p:spPr>
          <a:xfrm>
            <a:off x="2037522" y="304800"/>
            <a:ext cx="8382000" cy="6248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76112561-8B99-420F-8A47-B4660307D670}"/>
              </a:ext>
            </a:extLst>
          </p:cNvPr>
          <p:cNvSpPr txBox="1">
            <a:spLocks/>
          </p:cNvSpPr>
          <p:nvPr/>
        </p:nvSpPr>
        <p:spPr>
          <a:xfrm>
            <a:off x="2113722" y="3508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>
                <a:solidFill>
                  <a:schemeClr val="tx2"/>
                </a:solidFill>
              </a:rPr>
              <a:t>1ª lei de Mendel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2FCACF-BB7B-4AA2-A618-5F12354C6DA6}"/>
              </a:ext>
            </a:extLst>
          </p:cNvPr>
          <p:cNvSpPr txBox="1">
            <a:spLocks/>
          </p:cNvSpPr>
          <p:nvPr/>
        </p:nvSpPr>
        <p:spPr>
          <a:xfrm>
            <a:off x="2113722" y="1524000"/>
            <a:ext cx="8229600" cy="1143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/>
              <a:t>Experimento com ervilhas:</a:t>
            </a: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id="{D8B01042-209C-40D6-8B70-AC00DBA7F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760" y="2519363"/>
            <a:ext cx="798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Arial" panose="020B0604020202020204" pitchFamily="34" charset="0"/>
              </a:rPr>
              <a:t>Por que Mendel obteve somente </a:t>
            </a:r>
            <a:r>
              <a:rPr lang="pt-BR" altLang="pt-BR" sz="2400" b="1">
                <a:solidFill>
                  <a:srgbClr val="FFC000"/>
                </a:solidFill>
                <a:latin typeface="Arial" panose="020B0604020202020204" pitchFamily="34" charset="0"/>
              </a:rPr>
              <a:t>Ervilhas amarelas</a:t>
            </a:r>
            <a:r>
              <a:rPr lang="pt-BR" altLang="pt-BR" sz="2400" b="1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277E68-4A2F-4DA8-9569-8540AD7E8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22" y="4531750"/>
            <a:ext cx="2344021" cy="1274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2DDDF5-5545-4FB3-BFAD-9D28F275D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22" y="3581400"/>
            <a:ext cx="2851052" cy="190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369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9">
            <a:extLst>
              <a:ext uri="{FF2B5EF4-FFF2-40B4-BE49-F238E27FC236}">
                <a16:creationId xmlns:a16="http://schemas.microsoft.com/office/drawing/2014/main" id="{24F25E06-891A-4E8E-BC73-AA836F9846DF}"/>
              </a:ext>
            </a:extLst>
          </p:cNvPr>
          <p:cNvSpPr/>
          <p:nvPr/>
        </p:nvSpPr>
        <p:spPr>
          <a:xfrm>
            <a:off x="1905000" y="162339"/>
            <a:ext cx="8382000" cy="6248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33C26ADB-2ACF-40B9-A1EA-E0619C7BE572}"/>
              </a:ext>
            </a:extLst>
          </p:cNvPr>
          <p:cNvSpPr txBox="1">
            <a:spLocks/>
          </p:cNvSpPr>
          <p:nvPr/>
        </p:nvSpPr>
        <p:spPr>
          <a:xfrm>
            <a:off x="1981200" y="20837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>
                <a:solidFill>
                  <a:schemeClr val="tx2"/>
                </a:solidFill>
              </a:rPr>
              <a:t>1ª lei de Mendel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943883-025C-48BA-BCF7-1AA981D3C42E}"/>
              </a:ext>
            </a:extLst>
          </p:cNvPr>
          <p:cNvSpPr txBox="1">
            <a:spLocks/>
          </p:cNvSpPr>
          <p:nvPr/>
        </p:nvSpPr>
        <p:spPr>
          <a:xfrm>
            <a:off x="1981200" y="1381539"/>
            <a:ext cx="8229600" cy="1143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/>
              <a:t>Experimento com ervilhas: Mendel fez um novo experimento:</a:t>
            </a: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id="{19018FB3-213C-4DF8-B168-D848EAC16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575" y="2534064"/>
            <a:ext cx="360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C000"/>
                </a:solidFill>
                <a:latin typeface="Arial" panose="020B0604020202020204" pitchFamily="34" charset="0"/>
              </a:rPr>
              <a:t>Ervilhas amarelas</a:t>
            </a:r>
          </a:p>
        </p:txBody>
      </p:sp>
      <p:sp>
        <p:nvSpPr>
          <p:cNvPr id="6" name="Multiplicar 10">
            <a:extLst>
              <a:ext uri="{FF2B5EF4-FFF2-40B4-BE49-F238E27FC236}">
                <a16:creationId xmlns:a16="http://schemas.microsoft.com/office/drawing/2014/main" id="{6821D725-2933-40B8-90A5-18CBCA27CFA1}"/>
              </a:ext>
            </a:extLst>
          </p:cNvPr>
          <p:cNvSpPr/>
          <p:nvPr/>
        </p:nvSpPr>
        <p:spPr>
          <a:xfrm>
            <a:off x="5259388" y="2499139"/>
            <a:ext cx="990600" cy="6350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34F9386-DD0A-4A24-B794-DC22E1092B9B}"/>
              </a:ext>
            </a:extLst>
          </p:cNvPr>
          <p:cNvSpPr txBox="1"/>
          <p:nvPr/>
        </p:nvSpPr>
        <p:spPr>
          <a:xfrm>
            <a:off x="3797300" y="3469102"/>
            <a:ext cx="4343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latin typeface="Arial" charset="0"/>
                <a:cs typeface="Arial" charset="0"/>
              </a:rPr>
              <a:t>Obteve 4 ervilhas: </a:t>
            </a:r>
            <a:endParaRPr lang="pt-BR" sz="2400" b="1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t-BR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3</a:t>
            </a:r>
            <a:r>
              <a:rPr lang="pt-BR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Ervilhas amarelas</a:t>
            </a:r>
            <a:endParaRPr lang="pt-BR" sz="2400" b="1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t-BR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1</a:t>
            </a:r>
            <a:r>
              <a:rPr lang="pt-BR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pt-BR" sz="24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Ervilhas verdes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9804781-FBFD-4567-8FFA-D1D56CD50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136178"/>
            <a:ext cx="2344021" cy="1274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16">
            <a:extLst>
              <a:ext uri="{FF2B5EF4-FFF2-40B4-BE49-F238E27FC236}">
                <a16:creationId xmlns:a16="http://schemas.microsoft.com/office/drawing/2014/main" id="{768E1871-00DD-4F1F-AFBF-918E80D35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2611852"/>
            <a:ext cx="397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C000"/>
                </a:solidFill>
                <a:latin typeface="Arial" panose="020B0604020202020204" pitchFamily="34" charset="0"/>
              </a:rPr>
              <a:t>Ervilhas amarelas</a:t>
            </a:r>
          </a:p>
        </p:txBody>
      </p:sp>
    </p:spTree>
    <p:extLst>
      <p:ext uri="{BB962C8B-B14F-4D97-AF65-F5344CB8AC3E}">
        <p14:creationId xmlns:p14="http://schemas.microsoft.com/office/powerpoint/2010/main" val="192633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9">
            <a:extLst>
              <a:ext uri="{FF2B5EF4-FFF2-40B4-BE49-F238E27FC236}">
                <a16:creationId xmlns:a16="http://schemas.microsoft.com/office/drawing/2014/main" id="{EC31EA27-40D5-404E-8F05-E46B6804B0D6}"/>
              </a:ext>
            </a:extLst>
          </p:cNvPr>
          <p:cNvSpPr/>
          <p:nvPr/>
        </p:nvSpPr>
        <p:spPr>
          <a:xfrm>
            <a:off x="1905000" y="175591"/>
            <a:ext cx="8382000" cy="6248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12F2D7A-0332-4BFC-8575-B058AB1C58D4}"/>
              </a:ext>
            </a:extLst>
          </p:cNvPr>
          <p:cNvSpPr txBox="1">
            <a:spLocks/>
          </p:cNvSpPr>
          <p:nvPr/>
        </p:nvSpPr>
        <p:spPr>
          <a:xfrm>
            <a:off x="1981200" y="2216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>
                <a:solidFill>
                  <a:schemeClr val="tx2"/>
                </a:solidFill>
              </a:rPr>
              <a:t>1ª lei de Mendel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A5E853-3A7A-4FA1-9CB8-FC7B33993257}"/>
              </a:ext>
            </a:extLst>
          </p:cNvPr>
          <p:cNvSpPr txBox="1">
            <a:spLocks/>
          </p:cNvSpPr>
          <p:nvPr/>
        </p:nvSpPr>
        <p:spPr>
          <a:xfrm>
            <a:off x="1981200" y="1394791"/>
            <a:ext cx="8229600" cy="1143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/>
              <a:t>Experimento com ervilhas: Mendel fez um novo experimento:</a:t>
            </a: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id="{1A86D1DA-5D41-45B5-88E6-6602BA6F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2574304"/>
            <a:ext cx="809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C000"/>
                </a:solidFill>
                <a:latin typeface="Arial" panose="020B0604020202020204" pitchFamily="34" charset="0"/>
              </a:rPr>
              <a:t>Ervilhas amarelas </a:t>
            </a:r>
            <a:r>
              <a:rPr lang="pt-BR" altLang="pt-BR" sz="2800" b="1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altLang="pt-BR" sz="2800" b="1">
                <a:solidFill>
                  <a:srgbClr val="FFC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altLang="pt-BR" sz="2800" b="1">
                <a:latin typeface="Arial" panose="020B0604020202020204" pitchFamily="34" charset="0"/>
                <a:sym typeface="Wingdings" panose="05000000000000000000" pitchFamily="2" charset="2"/>
              </a:rPr>
              <a:t>Característica dominante</a:t>
            </a:r>
            <a:endParaRPr lang="pt-BR" altLang="pt-BR" sz="2800" b="1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AA393D-DEE5-41CA-B84C-8D309C429BEA}"/>
              </a:ext>
            </a:extLst>
          </p:cNvPr>
          <p:cNvSpPr txBox="1"/>
          <p:nvPr/>
        </p:nvSpPr>
        <p:spPr>
          <a:xfrm>
            <a:off x="2057400" y="3071191"/>
            <a:ext cx="80994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Ervilhas verdes </a:t>
            </a:r>
            <a:r>
              <a:rPr lang="pt-BR" sz="2800" b="1" dirty="0">
                <a:latin typeface="Arial" charset="0"/>
                <a:cs typeface="Arial" charset="0"/>
                <a:sym typeface="Wingdings" pitchFamily="2" charset="2"/>
              </a:rPr>
              <a:t> Característica recessiva</a:t>
            </a:r>
            <a:r>
              <a:rPr lang="pt-BR" sz="2800" b="1" dirty="0">
                <a:solidFill>
                  <a:srgbClr val="FFC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endParaRPr lang="pt-BR" sz="2800" b="1" dirty="0">
              <a:solidFill>
                <a:srgbClr val="FFC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pt-BR" sz="2800" b="1" dirty="0">
              <a:solidFill>
                <a:schemeClr val="accent3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D5C5D9-D79E-4B8E-8B60-9FA89FA27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149430"/>
            <a:ext cx="2344021" cy="1274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0702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23">
            <a:extLst>
              <a:ext uri="{FF2B5EF4-FFF2-40B4-BE49-F238E27FC236}">
                <a16:creationId xmlns:a16="http://schemas.microsoft.com/office/drawing/2014/main" id="{0C6EB8EB-263C-4314-AD49-641B70E9A8F2}"/>
              </a:ext>
            </a:extLst>
          </p:cNvPr>
          <p:cNvSpPr/>
          <p:nvPr/>
        </p:nvSpPr>
        <p:spPr>
          <a:xfrm>
            <a:off x="2196548" y="149087"/>
            <a:ext cx="8382000" cy="6248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E962505-93BF-485A-9E4C-C3FE74BB233E}"/>
              </a:ext>
            </a:extLst>
          </p:cNvPr>
          <p:cNvSpPr txBox="1">
            <a:spLocks/>
          </p:cNvSpPr>
          <p:nvPr/>
        </p:nvSpPr>
        <p:spPr>
          <a:xfrm>
            <a:off x="2577548" y="149087"/>
            <a:ext cx="7924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>
                <a:solidFill>
                  <a:schemeClr val="tx2"/>
                </a:solidFill>
              </a:rPr>
              <a:t>1ª lei de Mendel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AE2012-EFD3-4DF8-83B6-4533E5ABD4E5}"/>
              </a:ext>
            </a:extLst>
          </p:cNvPr>
          <p:cNvSpPr txBox="1">
            <a:spLocks/>
          </p:cNvSpPr>
          <p:nvPr/>
        </p:nvSpPr>
        <p:spPr>
          <a:xfrm>
            <a:off x="2577548" y="1328600"/>
            <a:ext cx="6934200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2800"/>
              <a:t>Esquemas de cruzamentos: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6EC7DAE-EB42-448A-9C58-4591D48AA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48" y="1901687"/>
            <a:ext cx="4876800" cy="431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300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enetica">
            <a:extLst>
              <a:ext uri="{FF2B5EF4-FFF2-40B4-BE49-F238E27FC236}">
                <a16:creationId xmlns:a16="http://schemas.microsoft.com/office/drawing/2014/main" id="{EF88DF60-28A8-43B6-91B6-7C681791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49" y="129540"/>
            <a:ext cx="5715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642497E-6440-4074-9CE3-106C48508EC1}"/>
              </a:ext>
            </a:extLst>
          </p:cNvPr>
          <p:cNvSpPr txBox="1"/>
          <p:nvPr/>
        </p:nvSpPr>
        <p:spPr>
          <a:xfrm>
            <a:off x="436098" y="858129"/>
            <a:ext cx="5826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/>
              <a:t>CONCEITOS IMPORTANTES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38BB17E-6F2F-46A2-98A6-19B4882BA649}"/>
              </a:ext>
            </a:extLst>
          </p:cNvPr>
          <p:cNvSpPr txBox="1"/>
          <p:nvPr/>
        </p:nvSpPr>
        <p:spPr>
          <a:xfrm>
            <a:off x="295421" y="2646671"/>
            <a:ext cx="8066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DNA</a:t>
            </a:r>
            <a:r>
              <a:rPr lang="pt-BR" dirty="0"/>
              <a:t> – MATERIAL GENÉTICO DE CADA INDIVÍDUO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>
                <a:solidFill>
                  <a:srgbClr val="FF0000"/>
                </a:solidFill>
              </a:rPr>
              <a:t>CROMOSSOMOS</a:t>
            </a:r>
            <a:r>
              <a:rPr lang="pt-BR" dirty="0"/>
              <a:t> – SEQUÊNCIA DE DNA ESPIRALADAS QUE CARREGAM OS GENES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2" name="Picture 4" descr="Resultado de imagem para CROMOSSOMOS">
            <a:extLst>
              <a:ext uri="{FF2B5EF4-FFF2-40B4-BE49-F238E27FC236}">
                <a16:creationId xmlns:a16="http://schemas.microsoft.com/office/drawing/2014/main" id="{32B5C89F-565D-470D-87A4-2C79673F4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741" y="2224102"/>
            <a:ext cx="1757119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C50BBB3-B67F-492E-A219-87294AE1CE8A}"/>
              </a:ext>
            </a:extLst>
          </p:cNvPr>
          <p:cNvSpPr txBox="1"/>
          <p:nvPr/>
        </p:nvSpPr>
        <p:spPr>
          <a:xfrm>
            <a:off x="294767" y="4881488"/>
            <a:ext cx="815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CROMOSSOMOS  HOMÓLOGOS- </a:t>
            </a:r>
            <a:r>
              <a:rPr lang="pt-BR" dirty="0"/>
              <a:t>CROMOSSOMOS QUE FORMAM PARES NO MEIOSE I</a:t>
            </a:r>
          </a:p>
        </p:txBody>
      </p:sp>
      <p:pic>
        <p:nvPicPr>
          <p:cNvPr id="2054" name="Picture 6" descr="Resultado de imagem para CROMOSSOMOS HOMOLOGOS">
            <a:extLst>
              <a:ext uri="{FF2B5EF4-FFF2-40B4-BE49-F238E27FC236}">
                <a16:creationId xmlns:a16="http://schemas.microsoft.com/office/drawing/2014/main" id="{E92AB4BA-C3C3-4E95-831B-20CD6822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56" y="4881488"/>
            <a:ext cx="3274177" cy="18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66DFF2C-4D40-46C0-B809-6F1D3C984836}"/>
              </a:ext>
            </a:extLst>
          </p:cNvPr>
          <p:cNvSpPr txBox="1"/>
          <p:nvPr/>
        </p:nvSpPr>
        <p:spPr>
          <a:xfrm>
            <a:off x="294767" y="5999871"/>
            <a:ext cx="632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AUTOSSÔMICOS</a:t>
            </a:r>
            <a:r>
              <a:rPr lang="pt-BR" dirty="0"/>
              <a:t> – TODOS OS CROMOSSOMOS.  EXCETO O </a:t>
            </a:r>
            <a:r>
              <a:rPr lang="pt-BR" dirty="0">
                <a:solidFill>
                  <a:srgbClr val="FF0000"/>
                </a:solidFill>
              </a:rPr>
              <a:t>X</a:t>
            </a:r>
            <a:r>
              <a:rPr lang="pt-BR" dirty="0"/>
              <a:t> E O </a:t>
            </a:r>
            <a:r>
              <a:rPr lang="pt-BR" dirty="0">
                <a:solidFill>
                  <a:srgbClr val="FF0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51354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571CEC7-3587-4F91-A3D8-55F07B14A2F7}"/>
              </a:ext>
            </a:extLst>
          </p:cNvPr>
          <p:cNvSpPr txBox="1"/>
          <p:nvPr/>
        </p:nvSpPr>
        <p:spPr>
          <a:xfrm>
            <a:off x="649357" y="636105"/>
            <a:ext cx="877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GENES</a:t>
            </a:r>
            <a:r>
              <a:rPr lang="pt-BR" dirty="0"/>
              <a:t> – SEQUENCIA DE DNA QUE CODIFICA E DETERMINA DETERMINADA CARACTERÍSTICA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DBFAF85-EF3B-4ACD-A960-1FE9EC5AEDB6}"/>
              </a:ext>
            </a:extLst>
          </p:cNvPr>
          <p:cNvSpPr txBox="1"/>
          <p:nvPr/>
        </p:nvSpPr>
        <p:spPr>
          <a:xfrm>
            <a:off x="649357" y="1391129"/>
            <a:ext cx="619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LOCUS</a:t>
            </a:r>
            <a:r>
              <a:rPr lang="pt-BR" dirty="0"/>
              <a:t>- POSIÇÃO QUE UM GENE OCUPA EM UM CROMOSSOMO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F81CC1-5FED-48DE-B25E-CE0F356AD869}"/>
              </a:ext>
            </a:extLst>
          </p:cNvPr>
          <p:cNvSpPr txBox="1"/>
          <p:nvPr/>
        </p:nvSpPr>
        <p:spPr>
          <a:xfrm>
            <a:off x="649357" y="2340521"/>
            <a:ext cx="10451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ALELOS</a:t>
            </a:r>
            <a:r>
              <a:rPr lang="pt-BR" dirty="0"/>
              <a:t> – FORMAS ALTERNATIVA DE UM MESMO GENE QUE OCUPO UM MESMO LÓCUS EM CROMOSSOMOS </a:t>
            </a:r>
          </a:p>
          <a:p>
            <a:r>
              <a:rPr lang="pt-BR" dirty="0"/>
              <a:t>HOMÓLOGOS</a:t>
            </a:r>
          </a:p>
        </p:txBody>
      </p:sp>
      <p:pic>
        <p:nvPicPr>
          <p:cNvPr id="3074" name="Picture 2" descr="Resultado de imagem para CROMOSSOMOS HOMOLOGOS">
            <a:extLst>
              <a:ext uri="{FF2B5EF4-FFF2-40B4-BE49-F238E27FC236}">
                <a16:creationId xmlns:a16="http://schemas.microsoft.com/office/drawing/2014/main" id="{92565150-91A8-413A-9AA2-ED0CC7180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2986852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CDDF954-A833-4343-88E0-C88FF6AC4A1F}"/>
              </a:ext>
            </a:extLst>
          </p:cNvPr>
          <p:cNvSpPr txBox="1"/>
          <p:nvPr/>
        </p:nvSpPr>
        <p:spPr>
          <a:xfrm>
            <a:off x="649357" y="4958527"/>
            <a:ext cx="561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GENÓTIPO</a:t>
            </a:r>
            <a:r>
              <a:rPr lang="pt-BR" dirty="0"/>
              <a:t> – CONSTITUIÇÃO GENÉTICA DE UM INDIVÍDUO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78B206F-704D-4F8E-9BDA-0FDB4306F52A}"/>
              </a:ext>
            </a:extLst>
          </p:cNvPr>
          <p:cNvSpPr txBox="1"/>
          <p:nvPr/>
        </p:nvSpPr>
        <p:spPr>
          <a:xfrm>
            <a:off x="649357" y="5604858"/>
            <a:ext cx="105837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FENÓTIPO</a:t>
            </a:r>
            <a:r>
              <a:rPr lang="pt-BR" dirty="0"/>
              <a:t> – CARACTERÍSTICAS BIOQUÍMICAS, FISIOLÓGICAS, E MORFOLÓGICAS OBSERVÁVEIS NUM INDIVÍDUO</a:t>
            </a:r>
          </a:p>
          <a:p>
            <a:pPr algn="ctr"/>
            <a:r>
              <a:rPr lang="pt-BR" dirty="0"/>
              <a:t> </a:t>
            </a:r>
            <a:r>
              <a:rPr lang="pt-BR" sz="4000" b="1" dirty="0">
                <a:solidFill>
                  <a:srgbClr val="FF0000"/>
                </a:solidFill>
              </a:rPr>
              <a:t>G</a:t>
            </a:r>
            <a:r>
              <a:rPr lang="pt-BR" sz="4000" b="1" dirty="0"/>
              <a:t> + </a:t>
            </a:r>
            <a:r>
              <a:rPr lang="pt-BR" sz="4000" b="1" dirty="0">
                <a:solidFill>
                  <a:schemeClr val="accent1"/>
                </a:solidFill>
              </a:rPr>
              <a:t>A</a:t>
            </a:r>
            <a:r>
              <a:rPr lang="pt-BR" sz="4000" b="1" dirty="0"/>
              <a:t> = </a:t>
            </a:r>
            <a:r>
              <a:rPr lang="pt-BR" sz="4000" b="1" dirty="0">
                <a:solidFill>
                  <a:srgbClr val="D335D7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96958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8CD32AF-9855-4485-8FA6-B25D8ECF8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6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264CA7-8108-4D82-A79A-5552261C7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3DFB257-93BC-40F4-9FB8-CE452F094075}"/>
              </a:ext>
            </a:extLst>
          </p:cNvPr>
          <p:cNvSpPr txBox="1"/>
          <p:nvPr/>
        </p:nvSpPr>
        <p:spPr>
          <a:xfrm>
            <a:off x="1881809" y="795130"/>
            <a:ext cx="8132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 SEXO DAS TARTARUGAS É INFLUENCIADO PELA TEMPERATURA.</a:t>
            </a:r>
          </a:p>
          <a:p>
            <a:pPr algn="ctr"/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485375-7208-41BF-A096-674F3AD4018E}"/>
              </a:ext>
            </a:extLst>
          </p:cNvPr>
          <p:cNvSpPr txBox="1"/>
          <p:nvPr/>
        </p:nvSpPr>
        <p:spPr>
          <a:xfrm>
            <a:off x="8892209" y="3193774"/>
            <a:ext cx="3324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 TEMPERATURA DO AMBIENTE</a:t>
            </a:r>
          </a:p>
          <a:p>
            <a:r>
              <a:rPr lang="pt-BR" dirty="0"/>
              <a:t>VAI INFLUENCIAR NA EXPRESSÃO</a:t>
            </a:r>
          </a:p>
          <a:p>
            <a:r>
              <a:rPr lang="pt-BR" dirty="0"/>
              <a:t>DO GENES.</a:t>
            </a:r>
          </a:p>
          <a:p>
            <a:r>
              <a:rPr lang="pt-BR" dirty="0"/>
              <a:t>A EXPRESSÃO DO GENÓTIPO.</a:t>
            </a:r>
          </a:p>
        </p:txBody>
      </p:sp>
    </p:spTree>
    <p:extLst>
      <p:ext uri="{BB962C8B-B14F-4D97-AF65-F5344CB8AC3E}">
        <p14:creationId xmlns:p14="http://schemas.microsoft.com/office/powerpoint/2010/main" val="97301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D9BE05-EB13-4FAD-8A88-01FD5D24A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25F929B-B0E7-4F67-88F7-B8EC23E6EFCB}"/>
              </a:ext>
            </a:extLst>
          </p:cNvPr>
          <p:cNvSpPr txBox="1"/>
          <p:nvPr/>
        </p:nvSpPr>
        <p:spPr>
          <a:xfrm>
            <a:off x="861391" y="543339"/>
            <a:ext cx="3175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/>
              <a:t>ALBINISMO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9EE23C-8A14-46C1-8015-BE1D63625394}"/>
              </a:ext>
            </a:extLst>
          </p:cNvPr>
          <p:cNvSpPr txBox="1"/>
          <p:nvPr/>
        </p:nvSpPr>
        <p:spPr>
          <a:xfrm>
            <a:off x="7390093" y="1374336"/>
            <a:ext cx="46855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/>
              <a:t>DEVIDO A MUTAÇÃO DE UM GENE</a:t>
            </a:r>
          </a:p>
          <a:p>
            <a:pPr algn="ctr"/>
            <a:r>
              <a:rPr lang="pt-BR" sz="2400" dirty="0"/>
              <a:t>A PESSOA PARA DE PRODUZIR UMA</a:t>
            </a:r>
          </a:p>
          <a:p>
            <a:pPr algn="ctr"/>
            <a:r>
              <a:rPr lang="pt-BR" sz="2400" dirty="0"/>
              <a:t>ENZIMA CHAMADA </a:t>
            </a:r>
            <a:r>
              <a:rPr lang="pt-BR" sz="2400" dirty="0">
                <a:solidFill>
                  <a:srgbClr val="C00000"/>
                </a:solidFill>
              </a:rPr>
              <a:t>TIROSINASE</a:t>
            </a:r>
            <a:r>
              <a:rPr lang="pt-BR" sz="2400" dirty="0"/>
              <a:t>.</a:t>
            </a:r>
          </a:p>
          <a:p>
            <a:pPr algn="ctr"/>
            <a:r>
              <a:rPr lang="pt-BR" sz="2400" dirty="0"/>
              <a:t>POR CONTA DISSO TAMBÉM NÃO </a:t>
            </a:r>
          </a:p>
          <a:p>
            <a:pPr algn="ctr"/>
            <a:r>
              <a:rPr lang="pt-BR" sz="2400" dirty="0"/>
              <a:t>PRODUZ A </a:t>
            </a:r>
            <a:r>
              <a:rPr lang="pt-BR" sz="2400" dirty="0">
                <a:solidFill>
                  <a:srgbClr val="C00000"/>
                </a:solidFill>
              </a:rPr>
              <a:t>MELANINA.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97941F-1AA5-47B7-A9BF-6A482353B011}"/>
              </a:ext>
            </a:extLst>
          </p:cNvPr>
          <p:cNvSpPr txBox="1"/>
          <p:nvPr/>
        </p:nvSpPr>
        <p:spPr>
          <a:xfrm>
            <a:off x="397566" y="5517659"/>
            <a:ext cx="1167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PARA UMA PESSOA SER ALBINA ELA PRECISA SER HOMOZIGÓTICA –  aa,  </a:t>
            </a:r>
            <a:r>
              <a:rPr lang="pt-BR" sz="2400" dirty="0" err="1"/>
              <a:t>bb</a:t>
            </a:r>
            <a:r>
              <a:rPr lang="pt-BR" sz="2400" dirty="0"/>
              <a:t>,  </a:t>
            </a:r>
            <a:r>
              <a:rPr lang="pt-BR" sz="2400" dirty="0" err="1"/>
              <a:t>cc</a:t>
            </a:r>
            <a:endParaRPr lang="pt-BR" sz="2400" dirty="0"/>
          </a:p>
          <a:p>
            <a:pPr algn="ctr"/>
            <a:r>
              <a:rPr lang="pt-BR" sz="2400" dirty="0"/>
              <a:t>Indivíduos homozigotos são aqueles que possuem alelos iguais de um mesmo gene.</a:t>
            </a:r>
          </a:p>
        </p:txBody>
      </p:sp>
    </p:spTree>
    <p:extLst>
      <p:ext uri="{BB962C8B-B14F-4D97-AF65-F5344CB8AC3E}">
        <p14:creationId xmlns:p14="http://schemas.microsoft.com/office/powerpoint/2010/main" val="190769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340B0A-66BF-422F-BA8F-B1519382CF88}"/>
              </a:ext>
            </a:extLst>
          </p:cNvPr>
          <p:cNvSpPr txBox="1"/>
          <p:nvPr/>
        </p:nvSpPr>
        <p:spPr>
          <a:xfrm>
            <a:off x="1563757" y="781878"/>
            <a:ext cx="873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HETEROZIGOTO – INDIVÍDUOS QUE POSSUEM ALELOS DIFERENTES DE UM MESMO GENES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AB4C5B-C52C-4253-8891-A5AE28EC7D13}"/>
              </a:ext>
            </a:extLst>
          </p:cNvPr>
          <p:cNvSpPr txBox="1"/>
          <p:nvPr/>
        </p:nvSpPr>
        <p:spPr>
          <a:xfrm>
            <a:off x="596348" y="2001078"/>
            <a:ext cx="637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OBS: ALELOS SÃO AS FORMAS VARIÁVEIS DE UM MESMO GENES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D5E1EF-0374-4F78-921E-440452E10F03}"/>
              </a:ext>
            </a:extLst>
          </p:cNvPr>
          <p:cNvSpPr txBox="1"/>
          <p:nvPr/>
        </p:nvSpPr>
        <p:spPr>
          <a:xfrm>
            <a:off x="702365" y="2769704"/>
            <a:ext cx="869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EXEMPLO: GENES PARA COLORAÇÃO DA PELE E SEUS ALELOS : A TONALIDAE, O TIPO ETC</a:t>
            </a:r>
          </a:p>
        </p:txBody>
      </p:sp>
      <p:pic>
        <p:nvPicPr>
          <p:cNvPr id="4098" name="Picture 2" descr="Resultado de imagem para heterozigoto">
            <a:extLst>
              <a:ext uri="{FF2B5EF4-FFF2-40B4-BE49-F238E27FC236}">
                <a16:creationId xmlns:a16="http://schemas.microsoft.com/office/drawing/2014/main" id="{659EF482-2954-4318-88CF-D3EC5794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4" y="3402347"/>
            <a:ext cx="4412974" cy="33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4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6AB8C50-259B-4ECC-A8D9-F6265B96D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5" y="728042"/>
            <a:ext cx="2838450" cy="40767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9E9F68D-557D-4E1F-8BD5-7ED321E23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560" y="813767"/>
            <a:ext cx="2667000" cy="39909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C6FD72-39D2-4F06-8C82-6B68D437B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366" y="813767"/>
            <a:ext cx="2924175" cy="38576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6C0C3B2-6FCA-44EF-B5B8-367E294D1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05" y="5196302"/>
            <a:ext cx="5286375" cy="12096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72F4863-AB22-4282-90C8-0E47AD4FD661}"/>
              </a:ext>
            </a:extLst>
          </p:cNvPr>
          <p:cNvSpPr txBox="1"/>
          <p:nvPr/>
        </p:nvSpPr>
        <p:spPr>
          <a:xfrm>
            <a:off x="848139" y="304800"/>
            <a:ext cx="165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HOMOZIGOTO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AD5971E-7930-466E-A1E6-898FE640D1FC}"/>
              </a:ext>
            </a:extLst>
          </p:cNvPr>
          <p:cNvSpPr txBox="1"/>
          <p:nvPr/>
        </p:nvSpPr>
        <p:spPr>
          <a:xfrm>
            <a:off x="4848704" y="358710"/>
            <a:ext cx="171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HETEROZIGOTO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F87D6D6-7B8E-4B51-BD9C-A361785DA8FE}"/>
              </a:ext>
            </a:extLst>
          </p:cNvPr>
          <p:cNvSpPr txBox="1"/>
          <p:nvPr/>
        </p:nvSpPr>
        <p:spPr>
          <a:xfrm>
            <a:off x="9063247" y="403851"/>
            <a:ext cx="165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HOMOZIGOTO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B836B0C-BEBC-4F90-B5C5-5DDB61580DC4}"/>
              </a:ext>
            </a:extLst>
          </p:cNvPr>
          <p:cNvSpPr txBox="1"/>
          <p:nvPr/>
        </p:nvSpPr>
        <p:spPr>
          <a:xfrm>
            <a:off x="1135268" y="485865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É ALBINO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D748CF2-E85D-48A1-9763-EEA078F06AE4}"/>
              </a:ext>
            </a:extLst>
          </p:cNvPr>
          <p:cNvSpPr txBox="1"/>
          <p:nvPr/>
        </p:nvSpPr>
        <p:spPr>
          <a:xfrm>
            <a:off x="4848704" y="4890467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NÃO É ALBINO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3E6A24-8D45-4DD2-923B-B073C96286EB}"/>
              </a:ext>
            </a:extLst>
          </p:cNvPr>
          <p:cNvSpPr txBox="1"/>
          <p:nvPr/>
        </p:nvSpPr>
        <p:spPr>
          <a:xfrm>
            <a:off x="9063247" y="4858202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NÃO É ALBINO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8E56FC9-A877-4441-A5F0-C9280EA50F36}"/>
              </a:ext>
            </a:extLst>
          </p:cNvPr>
          <p:cNvSpPr txBox="1"/>
          <p:nvPr/>
        </p:nvSpPr>
        <p:spPr>
          <a:xfrm>
            <a:off x="290305" y="980662"/>
            <a:ext cx="398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CDA178-57EA-4FFE-BF97-0AA12F05C57A}"/>
              </a:ext>
            </a:extLst>
          </p:cNvPr>
          <p:cNvSpPr txBox="1"/>
          <p:nvPr/>
        </p:nvSpPr>
        <p:spPr>
          <a:xfrm>
            <a:off x="2933492" y="98066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6B1F64-C013-4125-AEB3-E8892CA4CD6C}"/>
              </a:ext>
            </a:extLst>
          </p:cNvPr>
          <p:cNvSpPr txBox="1"/>
          <p:nvPr/>
        </p:nvSpPr>
        <p:spPr>
          <a:xfrm>
            <a:off x="4176297" y="98066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D04F45B-1F95-42CC-ABE9-26ED6E99E1AE}"/>
              </a:ext>
            </a:extLst>
          </p:cNvPr>
          <p:cNvSpPr txBox="1"/>
          <p:nvPr/>
        </p:nvSpPr>
        <p:spPr>
          <a:xfrm>
            <a:off x="6957183" y="980662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1783231-65F4-48BD-8426-362831B4C68F}"/>
              </a:ext>
            </a:extLst>
          </p:cNvPr>
          <p:cNvSpPr txBox="1"/>
          <p:nvPr/>
        </p:nvSpPr>
        <p:spPr>
          <a:xfrm>
            <a:off x="8281365" y="980662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617D238-E72B-47CB-A3C1-750D41E8D320}"/>
              </a:ext>
            </a:extLst>
          </p:cNvPr>
          <p:cNvSpPr txBox="1"/>
          <p:nvPr/>
        </p:nvSpPr>
        <p:spPr>
          <a:xfrm>
            <a:off x="10988975" y="980661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684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A4E15B8-1773-4724-AC66-E83633F57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390525"/>
            <a:ext cx="9610725" cy="30384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47C5412-1F97-4995-8E57-A435C301D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92" y="3511502"/>
            <a:ext cx="8545382" cy="31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45018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164</TotalTime>
  <Words>529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Tw Cen MT</vt:lpstr>
      <vt:lpstr>Gotícula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Marcondes Gomes Felix</dc:creator>
  <cp:lastModifiedBy>José Marcondes Gomes Felix</cp:lastModifiedBy>
  <cp:revision>17</cp:revision>
  <dcterms:created xsi:type="dcterms:W3CDTF">2019-08-05T11:19:58Z</dcterms:created>
  <dcterms:modified xsi:type="dcterms:W3CDTF">2022-08-09T12:15:55Z</dcterms:modified>
</cp:coreProperties>
</file>