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6858000" cy="9906000" type="A4"/>
  <p:notesSz cx="6667500" cy="9801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3300"/>
    <a:srgbClr val="FFFF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0929"/>
  </p:normalViewPr>
  <p:slideViewPr>
    <p:cSldViewPr>
      <p:cViewPr varScale="1">
        <p:scale>
          <a:sx n="43" d="100"/>
          <a:sy n="43" d="100"/>
        </p:scale>
        <p:origin x="2466" y="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A458750-EFE5-813B-4ABC-6A8F1D2777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6D60A75-D910-1CE4-E686-6EA4C33090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1C3826C-8541-9D06-07B7-73D10D2A116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0688"/>
            <a:ext cx="28892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82DA0A85-567E-2B32-980D-3A98525F59B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310688"/>
            <a:ext cx="28892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1B35C-43F0-4E06-858A-14ED3E8C6F41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D76C-C44F-34CB-1B6E-5D2172814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C5FD0-4E59-A33D-B814-48045CAFF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1E3A0-3131-0E0B-709C-84DA4FF7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B622-A8FF-A636-6776-7D64DE7E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1A00B-8AC2-B49D-6E6D-EAC4F32F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A9413-5BE1-4DDB-9249-CB033DCC927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0230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486E-F9D6-7AF8-1DAE-F6D05212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17377-61B8-7D33-8AE9-E9983CD55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3D14A-E517-AD24-A8F1-BA22B09F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6F1D5-826D-459F-1410-94BD9CA4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964CA-32E5-497E-7C1B-C8A2025C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B6FF0-85A4-44B0-8954-4DB26688012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756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6959A-9473-4E3B-E751-B2C1AD3D0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7325" cy="792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5CD57-64E8-3019-2AA3-9BC5085FF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7967F-6B6A-8B2E-6CB6-DBC7E34B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5FFA9-966F-DEDF-BCC7-54933AD7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AE9D7-0C1A-518F-D97D-5B4802C7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104F3-CF22-4F2A-852A-902F08843A1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9879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B76C-AECB-3A2B-84E9-B6C7E78C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55A1-C478-8651-D94F-6744145B0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AA63-F582-9091-3AFF-871697E4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D6B6E-9D87-090B-A25E-4978AF33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FE83F-C8B8-57A1-DB84-ACC15BE5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D45C6-388A-4B49-BF16-D172E8D6E2C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6606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12A-8179-B08C-02BC-C9D99CFB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2DFCC-B73E-2A53-0B27-5D4E90ED1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2BE5C-838E-931B-F6E1-793A8EBD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55719-1D15-B216-BA2B-4CBF255A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BE263-6476-6ECF-8BBE-8DFCEE64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E6045-4A7B-4C14-83F5-108A36CEB4D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8787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91A1-7EBC-A87E-E43A-A5CC8462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8D38-BDB7-A9A4-F7CE-3EB2E8C8F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CFF59-529C-3F19-0070-B062E6E8C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BCFF6-16F8-94FB-5185-174263DF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9439F-A52A-A9B8-96AA-A647E598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9C53C-22F0-09F2-CB3F-D98F26F1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EE2E1-C85D-4742-A446-45EB02A73E3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3006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F5F8A-6842-0906-2D7C-F90681E2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51BB-F0EB-6530-3AE9-C3E918C8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890EA-07AC-E522-9E98-F4229506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A1807-710A-6618-222C-4FDD3BB1D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4A18A-7C1B-D3B9-08D8-E01F27B5F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C2F1D-A5B7-DCD6-9FFC-3DFD687E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BDAFB-1061-5BB6-8E10-B771AA34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A89F9-5B40-1EB7-7F52-CB66E041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957BF-5A50-4B7C-8660-E46BC5D67EC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305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BE5F-7ACD-FDB4-444C-AD00E26F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4D125-0E04-96BB-FA66-5A79D56E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BCC7F-9454-CD10-29B1-5E738FE7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BCA6-7A1A-5BC1-18D7-5731AAE2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F54C7-2EBD-4CAE-B77E-94ED2298885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359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2872B-5C33-0BC5-7A1C-64BF4F9B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98C7A-4FC8-A26C-6225-8BAD9109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A0491-7B0A-79FF-05EC-288ED9D3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DF157-9ED8-410B-9579-8B7ECC20270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2159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DFFD-E825-1AAC-AA7D-2A5A05CF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5131-8238-199C-B8A4-B42251AE4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B1C25-EF75-5806-2A2C-53B32EDEB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69198-C65C-3C79-471D-AC73442C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34300-97B1-B9F8-3498-5CF91964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CCBC-C906-1233-E27B-78BB4FA3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BF06B-A651-45CD-8DB2-3CCBFC19BF9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6532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03A-4F9D-9857-F8E9-E029AE85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FD927-14B1-1CB0-614C-CEC6A685B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C5487-7F40-017A-AD41-FA45BDEBD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A8C7A-D3EF-D530-772D-64915DD1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430ED-C653-BD76-82C0-9CE2ECAE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A4A0E-D407-C68A-DE56-E7E0FA4A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CEC48-DA43-4FD0-B057-BEBD941D6A6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6865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A3A608-8581-DC47-35DF-8A3ED778C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0624EB-DF41-121F-D635-056F98C22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1A7C6F-C1FA-C97B-C225-D9B992F78C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030840-6C70-368D-E54E-DAD245FE2D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51B189-E29B-7491-2726-F53861F05E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D40BE9D9-3DBD-49E8-969B-05720C1C7A98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1F1EDCE0-5790-CE57-1A4E-958E59D97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8288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4800" b="1"/>
              <a:t>MANUAL </a:t>
            </a:r>
          </a:p>
          <a:p>
            <a:pPr algn="ctr"/>
            <a:r>
              <a:rPr lang="pt-BR" altLang="en-US" sz="4800" b="1"/>
              <a:t>DA DENGUE</a:t>
            </a:r>
          </a:p>
          <a:p>
            <a:pPr algn="ctr"/>
            <a:r>
              <a:rPr lang="pt-BR" altLang="en-US" b="1">
                <a:solidFill>
                  <a:schemeClr val="bg1"/>
                </a:solidFill>
              </a:rPr>
              <a:t>A MELHOR PREVENÇÃO É A INFORMAÇÃO</a:t>
            </a:r>
          </a:p>
        </p:txBody>
      </p:sp>
      <p:graphicFrame>
        <p:nvGraphicFramePr>
          <p:cNvPr id="2054" name="Object 6">
            <a:extLst>
              <a:ext uri="{FF2B5EF4-FFF2-40B4-BE49-F238E27FC236}">
                <a16:creationId xmlns:a16="http://schemas.microsoft.com/office/drawing/2014/main" id="{B4265B3A-3519-B391-F1EC-9D69AEBCED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038475"/>
          <a:ext cx="45720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igura" r:id="rId2" imgW="1448280" imgH="1423080" progId="Word.Picture.8">
                  <p:embed/>
                </p:oleObj>
              </mc:Choice>
              <mc:Fallback>
                <p:oleObj name="Figura" r:id="rId2" imgW="1448280" imgH="1423080" progId="Word.Picture.8">
                  <p:embed/>
                  <p:pic>
                    <p:nvPicPr>
                      <p:cNvPr id="2054" name="Object 6">
                        <a:extLst>
                          <a:ext uri="{FF2B5EF4-FFF2-40B4-BE49-F238E27FC236}">
                            <a16:creationId xmlns:a16="http://schemas.microsoft.com/office/drawing/2014/main" id="{B4265B3A-3519-B391-F1EC-9D69AEBCED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000" b="20673"/>
                      <a:stretch>
                        <a:fillRect/>
                      </a:stretch>
                    </p:blipFill>
                    <p:spPr bwMode="auto">
                      <a:xfrm>
                        <a:off x="1143000" y="3038475"/>
                        <a:ext cx="45720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Text Box 16">
            <a:extLst>
              <a:ext uri="{FF2B5EF4-FFF2-40B4-BE49-F238E27FC236}">
                <a16:creationId xmlns:a16="http://schemas.microsoft.com/office/drawing/2014/main" id="{970EF35A-F0F2-0E2A-FB9B-B297F1B2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24925"/>
            <a:ext cx="685800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spcBef>
                <a:spcPct val="50000"/>
              </a:spcBef>
            </a:pPr>
            <a:r>
              <a:rPr lang="pt-BR" altLang="en-US" sz="1800">
                <a:solidFill>
                  <a:schemeClr val="tx1"/>
                </a:solidFill>
              </a:rPr>
              <a:t>Prefeitura do Município de São Paulo</a:t>
            </a:r>
          </a:p>
          <a:p>
            <a:pPr algn="ctr">
              <a:lnSpc>
                <a:spcPts val="2000"/>
              </a:lnSpc>
              <a:spcBef>
                <a:spcPct val="50000"/>
              </a:spcBef>
            </a:pPr>
            <a:r>
              <a:rPr lang="pt-BR" altLang="en-US" sz="1800">
                <a:solidFill>
                  <a:schemeClr val="tx1"/>
                </a:solidFill>
              </a:rPr>
              <a:t>Secretaria Municipal da Saúde</a:t>
            </a:r>
            <a:endParaRPr lang="pt-BR" altLang="en-US">
              <a:solidFill>
                <a:schemeClr val="tx1"/>
              </a:solidFill>
            </a:endParaRPr>
          </a:p>
          <a:p>
            <a:pPr algn="ctr">
              <a:lnSpc>
                <a:spcPts val="2000"/>
              </a:lnSpc>
              <a:spcBef>
                <a:spcPct val="50000"/>
              </a:spcBef>
            </a:pPr>
            <a:endParaRPr lang="pt-BR" altLang="en-US"/>
          </a:p>
        </p:txBody>
      </p:sp>
      <p:sp>
        <p:nvSpPr>
          <p:cNvPr id="2066" name="Text Box 18">
            <a:extLst>
              <a:ext uri="{FF2B5EF4-FFF2-40B4-BE49-F238E27FC236}">
                <a16:creationId xmlns:a16="http://schemas.microsoft.com/office/drawing/2014/main" id="{43AA23E5-37D8-ACE9-E243-5C4AD7F9A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48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2067" name="Object 19">
            <a:extLst>
              <a:ext uri="{FF2B5EF4-FFF2-40B4-BE49-F238E27FC236}">
                <a16:creationId xmlns:a16="http://schemas.microsoft.com/office/drawing/2014/main" id="{A33E1F33-CA49-A584-D405-69564C1AB8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2775" y="8162925"/>
          <a:ext cx="5413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igura" r:id="rId4" imgW="0" imgH="0" progId="Word.Picture.8">
                  <p:embed/>
                </p:oleObj>
              </mc:Choice>
              <mc:Fallback>
                <p:oleObj name="Figura" r:id="rId4" imgW="0" imgH="0" progId="Word.Picture.8">
                  <p:embed/>
                  <p:pic>
                    <p:nvPicPr>
                      <p:cNvPr id="2067" name="Object 19">
                        <a:extLst>
                          <a:ext uri="{FF2B5EF4-FFF2-40B4-BE49-F238E27FC236}">
                            <a16:creationId xmlns:a16="http://schemas.microsoft.com/office/drawing/2014/main" id="{A33E1F33-CA49-A584-D405-69564C1AB8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8162925"/>
                        <a:ext cx="54133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0074F5F-096B-43A2-2C76-A97D52D6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080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6C17F505-CDE1-5154-2BA4-D61B6900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773863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46" name="Object 6">
            <a:extLst>
              <a:ext uri="{FF2B5EF4-FFF2-40B4-BE49-F238E27FC236}">
                <a16:creationId xmlns:a16="http://schemas.microsoft.com/office/drawing/2014/main" id="{5EADF034-110A-F1D7-A555-962A5C695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81800"/>
          <a:ext cx="6858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4" imgW="0" imgH="0" progId="Paint.Picture">
                  <p:embed/>
                </p:oleObj>
              </mc:Choice>
              <mc:Fallback>
                <p:oleObj name="Imagem de bitmap" r:id="rId4" imgW="0" imgH="0" progId="Paint.Picture">
                  <p:embed/>
                  <p:pic>
                    <p:nvPicPr>
                      <p:cNvPr id="10246" name="Object 6">
                        <a:extLst>
                          <a:ext uri="{FF2B5EF4-FFF2-40B4-BE49-F238E27FC236}">
                            <a16:creationId xmlns:a16="http://schemas.microsoft.com/office/drawing/2014/main" id="{5EADF034-110A-F1D7-A555-962A5C695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6858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DCDF8D0-EB9B-C62F-65CF-4E6024967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567213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66814228-6A52-A88D-B86B-6AF241E07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0668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4800" b="1"/>
              <a:t>ATENÇÃO!!!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35ABDD99-9C3E-F247-D059-ED7A50DDE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67600"/>
            <a:ext cx="6858000" cy="2438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2800" b="1"/>
              <a:t>Se você tiver os sintomas da Dengue, </a:t>
            </a:r>
          </a:p>
          <a:p>
            <a:pPr algn="ctr"/>
            <a:r>
              <a:rPr lang="pt-BR" altLang="en-US" sz="2800" b="1"/>
              <a:t>procure  o  Posto  de  Saúde, </a:t>
            </a:r>
          </a:p>
          <a:p>
            <a:pPr algn="ctr"/>
            <a:r>
              <a:rPr lang="pt-BR" altLang="en-US" sz="2800" b="1"/>
              <a:t>Pronto-Socorro  ou  Hospital </a:t>
            </a:r>
          </a:p>
          <a:p>
            <a:pPr algn="ctr"/>
            <a:r>
              <a:rPr lang="pt-BR" altLang="en-US" sz="2800" b="1"/>
              <a:t>mais  próximo  de  sua  casa.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05B1684-1929-8BF4-2234-F9582154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pt-BR" altLang="en-US" sz="4000" b="1"/>
          </a:p>
          <a:p>
            <a:pPr algn="ctr"/>
            <a:endParaRPr lang="pt-BR" altLang="en-US" sz="4000" b="1"/>
          </a:p>
          <a:p>
            <a:pPr algn="ctr"/>
            <a:endParaRPr lang="pt-BR" altLang="en-US" sz="4000" b="1"/>
          </a:p>
          <a:p>
            <a:pPr algn="ctr"/>
            <a:endParaRPr lang="pt-BR" altLang="en-US" sz="4000" b="1"/>
          </a:p>
          <a:p>
            <a:endParaRPr lang="pt-BR" altLang="en-US" b="1"/>
          </a:p>
          <a:p>
            <a:pPr algn="ctr"/>
            <a:endParaRPr lang="pt-BR" altLang="en-US" b="1"/>
          </a:p>
          <a:p>
            <a:pPr algn="ctr"/>
            <a:r>
              <a:rPr lang="pt-BR" altLang="en-US" sz="4000" b="1"/>
              <a:t>Para obter informações sobre a doença, o mosquito e medidas de controle a serem adotadas,</a:t>
            </a:r>
          </a:p>
          <a:p>
            <a:pPr algn="ctr"/>
            <a:endParaRPr lang="pt-BR" altLang="en-US" sz="2800" b="1"/>
          </a:p>
          <a:p>
            <a:pPr algn="ctr"/>
            <a:r>
              <a:rPr lang="pt-BR" altLang="en-US" sz="5400" b="1"/>
              <a:t>DISQUE-DENGUE</a:t>
            </a:r>
          </a:p>
          <a:p>
            <a:pPr algn="ctr"/>
            <a:r>
              <a:rPr lang="pt-BR" altLang="en-US" sz="5400" b="1"/>
              <a:t>0800 7720988</a:t>
            </a:r>
            <a:endParaRPr lang="pt-BR" altLang="en-US" sz="2800" b="1"/>
          </a:p>
          <a:p>
            <a:pPr algn="ctr"/>
            <a:endParaRPr lang="pt-BR" altLang="en-US" sz="2800" b="1"/>
          </a:p>
          <a:p>
            <a:pPr algn="ctr"/>
            <a:endParaRPr lang="pt-BR" altLang="en-US" sz="2800" b="1"/>
          </a:p>
          <a:p>
            <a:pPr algn="ctr"/>
            <a:endParaRPr lang="pt-BR" altLang="en-US" sz="2800" b="1"/>
          </a:p>
          <a:p>
            <a:pPr algn="ctr"/>
            <a:endParaRPr lang="pt-BR" altLang="en-US" sz="2800" b="1"/>
          </a:p>
          <a:p>
            <a:pPr algn="ctr"/>
            <a:endParaRPr lang="pt-BR" altLang="en-US" sz="2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2BB61B4-F11D-655E-66FF-911167C0D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752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6000" b="1">
                <a:latin typeface="Times New Roman" panose="02020603050405020304" pitchFamily="18" charset="0"/>
              </a:rPr>
              <a:t>O QUE É?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12F6505-4984-9F89-6023-B024BFBC1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96200"/>
            <a:ext cx="6858000" cy="2209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3200">
                <a:latin typeface="Times New Roman" panose="02020603050405020304" pitchFamily="18" charset="0"/>
              </a:rPr>
              <a:t>A Dengue é uma doença transmitida pela </a:t>
            </a:r>
          </a:p>
          <a:p>
            <a:pPr algn="ctr"/>
            <a:r>
              <a:rPr lang="pt-BR" altLang="en-US" sz="3200">
                <a:latin typeface="Times New Roman" panose="02020603050405020304" pitchFamily="18" charset="0"/>
              </a:rPr>
              <a:t>picada do mosquito </a:t>
            </a:r>
            <a:r>
              <a:rPr lang="pt-BR" altLang="en-US" sz="3200" u="sng">
                <a:latin typeface="Times New Roman" panose="02020603050405020304" pitchFamily="18" charset="0"/>
              </a:rPr>
              <a:t>Aedes</a:t>
            </a:r>
            <a:r>
              <a:rPr lang="pt-BR" altLang="en-US" sz="3200">
                <a:latin typeface="Times New Roman" panose="02020603050405020304" pitchFamily="18" charset="0"/>
              </a:rPr>
              <a:t> </a:t>
            </a:r>
            <a:r>
              <a:rPr lang="pt-BR" altLang="en-US" sz="3200" u="sng">
                <a:latin typeface="Times New Roman" panose="02020603050405020304" pitchFamily="18" charset="0"/>
              </a:rPr>
              <a:t>aegypti</a:t>
            </a:r>
            <a:r>
              <a:rPr lang="pt-BR" altLang="en-US" sz="32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BFB427B8-5C5E-6CB3-E77B-E5E9ABB62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858000" cy="49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B3E6CDB3-D1C5-84EC-583C-42A8F6670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1458913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713D6A3A-1163-322E-C5A1-37776BC17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2286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3600" b="1">
                <a:latin typeface="Times New Roman" panose="02020603050405020304" pitchFamily="18" charset="0"/>
              </a:rPr>
              <a:t>POR QUE O AEDES PICA</a:t>
            </a:r>
          </a:p>
          <a:p>
            <a:pPr algn="ctr"/>
            <a:r>
              <a:rPr lang="pt-BR" altLang="en-US" sz="3600" b="1">
                <a:latin typeface="Times New Roman" panose="02020603050405020304" pitchFamily="18" charset="0"/>
              </a:rPr>
              <a:t>AS PESSOAS?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D1E220C-E038-A0B5-B0BB-AF012AF76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6858000" cy="3733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40DDC0BD-49DD-3B59-49D1-6ADB7D3AC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2675"/>
            <a:ext cx="67802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/>
              <a:t>Quem pica as pessoas é a fêmea do Aedes.</a:t>
            </a:r>
          </a:p>
          <a:p>
            <a:r>
              <a:rPr lang="pt-BR" altLang="en-US"/>
              <a:t>Ela pica para sugar sangue, porque necessita </a:t>
            </a:r>
          </a:p>
          <a:p>
            <a:r>
              <a:rPr lang="pt-BR" altLang="en-US"/>
              <a:t>deste sangue para maturar  seus ovos.</a:t>
            </a:r>
          </a:p>
          <a:p>
            <a:r>
              <a:rPr lang="pt-BR" altLang="en-US"/>
              <a:t>Para pôr os ovos, ela precisa de algum lugar</a:t>
            </a:r>
          </a:p>
          <a:p>
            <a:r>
              <a:rPr lang="pt-BR" altLang="en-US"/>
              <a:t>onde exista água limpa acumulada: lata, garrafa,</a:t>
            </a:r>
          </a:p>
          <a:p>
            <a:r>
              <a:rPr lang="pt-BR" altLang="en-US"/>
              <a:t>pneu, vaso, etc.</a:t>
            </a:r>
          </a:p>
          <a:p>
            <a:r>
              <a:rPr lang="pt-BR" altLang="en-US"/>
              <a:t>Estes lugares são os criadouros.</a:t>
            </a:r>
          </a:p>
          <a:p>
            <a:r>
              <a:rPr lang="pt-BR" altLang="en-US"/>
              <a:t>É por isso que temos que acabar com os </a:t>
            </a:r>
          </a:p>
          <a:p>
            <a:r>
              <a:rPr lang="pt-BR" altLang="en-US"/>
              <a:t>criadouros, para não deixar que os mosquitos </a:t>
            </a:r>
          </a:p>
          <a:p>
            <a:r>
              <a:rPr lang="pt-BR" altLang="en-US"/>
              <a:t>cresçam e transmitam a doença</a:t>
            </a:r>
            <a:r>
              <a:rPr lang="pt-BR" altLang="en-US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105" name="Picture 9">
            <a:extLst>
              <a:ext uri="{FF2B5EF4-FFF2-40B4-BE49-F238E27FC236}">
                <a16:creationId xmlns:a16="http://schemas.microsoft.com/office/drawing/2014/main" id="{F8B27E5D-7456-DF4E-B241-BD43EB14C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5562600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55DC3EE8-2D65-F2FA-87E7-CD00E2F9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6002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4000" b="1">
                <a:latin typeface="Arial Black" panose="020B0A04020102020204" pitchFamily="34" charset="0"/>
              </a:rPr>
              <a:t>DO OVO AO MOSQUITO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953FA6D-A533-02D9-AF6D-4CFDD0505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0"/>
            <a:ext cx="6858000" cy="30480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34EA1A4D-B897-0CCC-2762-B24A4C84D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934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86891E62-1EC1-E292-65A7-94FF0E2DE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0"/>
            <a:ext cx="6727825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2000"/>
              <a:t>Até se tornar adulto, o mosquito passa por etapas de </a:t>
            </a:r>
          </a:p>
          <a:p>
            <a:r>
              <a:rPr lang="pt-BR" altLang="en-US" sz="2000"/>
              <a:t>desenvolvimento.</a:t>
            </a:r>
          </a:p>
          <a:p>
            <a:endParaRPr lang="pt-BR" altLang="en-US" sz="800"/>
          </a:p>
          <a:p>
            <a:r>
              <a:rPr lang="pt-BR" altLang="en-US" sz="2000">
                <a:solidFill>
                  <a:schemeClr val="bg1"/>
                </a:solidFill>
              </a:rPr>
              <a:t>Primeiro ele é ovo, depois larva, depois pupa e final- </a:t>
            </a:r>
          </a:p>
          <a:p>
            <a:r>
              <a:rPr lang="pt-BR" altLang="en-US" sz="2000">
                <a:solidFill>
                  <a:schemeClr val="bg1"/>
                </a:solidFill>
              </a:rPr>
              <a:t>mente torna-se um mosquito adulto.</a:t>
            </a:r>
          </a:p>
          <a:p>
            <a:endParaRPr lang="pt-BR" altLang="en-US" sz="800">
              <a:solidFill>
                <a:schemeClr val="bg1"/>
              </a:solidFill>
            </a:endParaRPr>
          </a:p>
          <a:p>
            <a:r>
              <a:rPr lang="pt-BR" altLang="en-US" sz="2000"/>
              <a:t>O mosquito adulto vive até 45 dias. A fase do ovo até o</a:t>
            </a:r>
          </a:p>
          <a:p>
            <a:r>
              <a:rPr lang="pt-BR" altLang="en-US" sz="2000"/>
              <a:t>mosquito virar adulto é de apenas 10 dias.</a:t>
            </a:r>
          </a:p>
          <a:p>
            <a:endParaRPr lang="pt-BR" altLang="en-US" sz="800"/>
          </a:p>
          <a:p>
            <a:r>
              <a:rPr lang="pt-BR" altLang="en-US" sz="2000">
                <a:solidFill>
                  <a:schemeClr val="bg1"/>
                </a:solidFill>
              </a:rPr>
              <a:t>Por isso é que precisamos agir rapidamente: para Impe- </a:t>
            </a:r>
          </a:p>
          <a:p>
            <a:r>
              <a:rPr lang="pt-BR" altLang="en-US" sz="2000">
                <a:solidFill>
                  <a:schemeClr val="bg1"/>
                </a:solidFill>
              </a:rPr>
              <a:t>dir que o mosquito vire adulto e passe a picar as pessoas</a:t>
            </a:r>
            <a:r>
              <a:rPr lang="pt-BR" altLang="en-US" sz="2000"/>
              <a:t>.</a:t>
            </a:r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7B66564C-EED9-DECF-2FFF-AAE3EBCEE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6858000" cy="52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Text Box 13">
            <a:extLst>
              <a:ext uri="{FF2B5EF4-FFF2-40B4-BE49-F238E27FC236}">
                <a16:creationId xmlns:a16="http://schemas.microsoft.com/office/drawing/2014/main" id="{3C083467-60F8-BECB-F254-FB5C0E9CE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00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1º</a:t>
            </a:r>
            <a:endParaRPr lang="pt-BR" alt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7146D423-B6EB-4C15-B453-83BC1D5F0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Ovo</a:t>
            </a:r>
            <a:endParaRPr lang="pt-BR" altLang="en-US" b="1"/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D4CCB883-28A4-E996-F3BB-0F788DA4C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828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2º</a:t>
            </a:r>
            <a:endParaRPr lang="pt-BR" altLang="en-US" b="1"/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365EEBE1-0659-D831-48E4-DBC62DCF7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13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Larva</a:t>
            </a:r>
            <a:endParaRPr lang="pt-BR" altLang="en-US"/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BC5A9C96-1C79-0DAE-8856-108D2C6C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19400"/>
            <a:ext cx="1066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3º</a:t>
            </a:r>
          </a:p>
          <a:p>
            <a:pPr>
              <a:spcBef>
                <a:spcPct val="50000"/>
              </a:spcBef>
            </a:pPr>
            <a:endParaRPr lang="pt-BR" altLang="en-US" b="1">
              <a:solidFill>
                <a:schemeClr val="tx1"/>
              </a:solidFill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3DF085D5-449E-8A41-7408-0AE5BA46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00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Pupa</a:t>
            </a: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id="{8FBAB8DF-5108-C368-2BCC-F625EA59F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1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4º</a:t>
            </a:r>
          </a:p>
        </p:txBody>
      </p:sp>
      <p:sp>
        <p:nvSpPr>
          <p:cNvPr id="5142" name="Text Box 22">
            <a:extLst>
              <a:ext uri="{FF2B5EF4-FFF2-40B4-BE49-F238E27FC236}">
                <a16:creationId xmlns:a16="http://schemas.microsoft.com/office/drawing/2014/main" id="{C30BDE2C-AD41-A1A5-EBEE-362502EEB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943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 i="1">
                <a:solidFill>
                  <a:schemeClr val="tx1"/>
                </a:solidFill>
              </a:rPr>
              <a:t>Aedes aegypti</a:t>
            </a:r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05250D04-2569-E4FE-39D8-0B9F20A4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324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Adulto</a:t>
            </a:r>
          </a:p>
        </p:txBody>
      </p:sp>
      <p:pic>
        <p:nvPicPr>
          <p:cNvPr id="5144" name="Picture 24">
            <a:extLst>
              <a:ext uri="{FF2B5EF4-FFF2-40B4-BE49-F238E27FC236}">
                <a16:creationId xmlns:a16="http://schemas.microsoft.com/office/drawing/2014/main" id="{C43216C2-AAEB-7FF7-7D17-4E3C71D58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34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>
            <a:extLst>
              <a:ext uri="{FF2B5EF4-FFF2-40B4-BE49-F238E27FC236}">
                <a16:creationId xmlns:a16="http://schemas.microsoft.com/office/drawing/2014/main" id="{88EB52A7-8E63-2435-0DDB-676CCBB8D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1709738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>
            <a:extLst>
              <a:ext uri="{FF2B5EF4-FFF2-40B4-BE49-F238E27FC236}">
                <a16:creationId xmlns:a16="http://schemas.microsoft.com/office/drawing/2014/main" id="{BE6E9586-FC36-2770-FA8F-4DE495DA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10096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>
            <a:extLst>
              <a:ext uri="{FF2B5EF4-FFF2-40B4-BE49-F238E27FC236}">
                <a16:creationId xmlns:a16="http://schemas.microsoft.com/office/drawing/2014/main" id="{4192E000-8C70-A3CD-C131-5B025245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1284288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F898ED85-7724-9652-EB40-4654A13A1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8388"/>
            <a:ext cx="6858000" cy="37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053FE80C-D51D-60DE-5704-E86D4229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524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3600" b="1"/>
              <a:t>OUTRAS CARACTERÍSTICAS</a:t>
            </a:r>
          </a:p>
          <a:p>
            <a:pPr algn="ctr"/>
            <a:r>
              <a:rPr lang="pt-BR" altLang="en-US" sz="3600" b="1"/>
              <a:t>DO AEDES </a:t>
            </a: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5E695C30-C8B0-97B0-AAFE-AA9BA6BE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858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F554D80-8C0E-824A-1367-5435C3F7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524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4000" b="1"/>
              <a:t>COMO SE TRANSMITE </a:t>
            </a:r>
          </a:p>
          <a:p>
            <a:pPr algn="ctr"/>
            <a:r>
              <a:rPr lang="pt-BR" altLang="en-US" sz="4000" b="1"/>
              <a:t>A DENGUE?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BAB3B4C-F820-DAAC-4E86-7C0ED2D3B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6858000" cy="5181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D2456E97-4DD4-EE9E-655E-5108FB3F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335463"/>
            <a:ext cx="6416675" cy="55705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>
                <a:solidFill>
                  <a:schemeClr val="tx1"/>
                </a:solidFill>
              </a:rPr>
              <a:t>A história começa com uma pessoa que está</a:t>
            </a:r>
          </a:p>
          <a:p>
            <a:r>
              <a:rPr lang="pt-BR" altLang="en-US">
                <a:solidFill>
                  <a:schemeClr val="tx1"/>
                </a:solidFill>
              </a:rPr>
              <a:t>com dengue. Quem está com dengue, está </a:t>
            </a:r>
          </a:p>
          <a:p>
            <a:r>
              <a:rPr lang="pt-BR" altLang="en-US">
                <a:solidFill>
                  <a:schemeClr val="tx1"/>
                </a:solidFill>
              </a:rPr>
              <a:t>com vírus da dengue no seu sangue.</a:t>
            </a:r>
          </a:p>
          <a:p>
            <a:endParaRPr lang="pt-BR" altLang="en-US" sz="800">
              <a:solidFill>
                <a:schemeClr val="tx1"/>
              </a:solidFill>
            </a:endParaRPr>
          </a:p>
          <a:p>
            <a:r>
              <a:rPr lang="pt-BR" altLang="en-US">
                <a:solidFill>
                  <a:schemeClr val="tx1"/>
                </a:solidFill>
              </a:rPr>
              <a:t>Quando o mosquito pica esta pessoa para </a:t>
            </a:r>
          </a:p>
          <a:p>
            <a:r>
              <a:rPr lang="pt-BR" altLang="en-US">
                <a:solidFill>
                  <a:schemeClr val="tx1"/>
                </a:solidFill>
              </a:rPr>
              <a:t>sugar seu sangue, ele também fica </a:t>
            </a:r>
          </a:p>
          <a:p>
            <a:r>
              <a:rPr lang="pt-BR" altLang="en-US">
                <a:solidFill>
                  <a:schemeClr val="tx1"/>
                </a:solidFill>
              </a:rPr>
              <a:t>contaminado com o vírus da dengue.</a:t>
            </a:r>
          </a:p>
          <a:p>
            <a:endParaRPr lang="pt-BR" altLang="en-US" sz="800">
              <a:solidFill>
                <a:schemeClr val="tx1"/>
              </a:solidFill>
            </a:endParaRPr>
          </a:p>
          <a:p>
            <a:r>
              <a:rPr lang="pt-BR" altLang="en-US">
                <a:solidFill>
                  <a:schemeClr val="tx1"/>
                </a:solidFill>
              </a:rPr>
              <a:t>Quando o mosquito que está com o vírus</a:t>
            </a:r>
          </a:p>
          <a:p>
            <a:r>
              <a:rPr lang="pt-BR" altLang="en-US">
                <a:solidFill>
                  <a:schemeClr val="tx1"/>
                </a:solidFill>
              </a:rPr>
              <a:t>pica outra pessoa que está sadia, ele deixa</a:t>
            </a:r>
          </a:p>
          <a:p>
            <a:r>
              <a:rPr lang="pt-BR" altLang="en-US">
                <a:solidFill>
                  <a:schemeClr val="tx1"/>
                </a:solidFill>
              </a:rPr>
              <a:t>o vírus na corrente sangüínea desta pessoa.</a:t>
            </a:r>
          </a:p>
          <a:p>
            <a:r>
              <a:rPr lang="pt-BR" altLang="en-US">
                <a:solidFill>
                  <a:schemeClr val="tx1"/>
                </a:solidFill>
              </a:rPr>
              <a:t>Daí, esta pessoa pode ficar doente.</a:t>
            </a:r>
          </a:p>
          <a:p>
            <a:endParaRPr lang="pt-BR" altLang="en-US" sz="800">
              <a:solidFill>
                <a:schemeClr val="tx1"/>
              </a:solidFill>
            </a:endParaRPr>
          </a:p>
          <a:p>
            <a:r>
              <a:rPr lang="pt-BR" altLang="en-US">
                <a:solidFill>
                  <a:schemeClr val="tx1"/>
                </a:solidFill>
              </a:rPr>
              <a:t>Então, se outro mosquito picar esta última pessoa, começa tudo de novo; assim, a </a:t>
            </a:r>
          </a:p>
          <a:p>
            <a:r>
              <a:rPr lang="pt-BR" altLang="en-US">
                <a:solidFill>
                  <a:schemeClr val="tx1"/>
                </a:solidFill>
              </a:rPr>
              <a:t>doença vai se transmitindo rapidamente para muita gente.</a:t>
            </a:r>
            <a:r>
              <a:rPr lang="pt-BR" altLang="en-US">
                <a:solidFill>
                  <a:srgbClr val="333399"/>
                </a:solidFill>
              </a:rPr>
              <a:t>      </a:t>
            </a:r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5CC1F351-3EC5-3507-6D89-545ADF25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685800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5ACD9543-69CA-D27F-AA7D-A81993F4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8270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EBB8C65-C194-91ED-AD7A-28698710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553200" cy="52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CD270130-BF73-3311-57F5-910141AB1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6002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5400" b="1"/>
              <a:t>SINTOMAS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98F91DA8-D257-B1B7-8A24-FCD2D80E4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34400"/>
            <a:ext cx="60658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5400">
                <a:solidFill>
                  <a:srgbClr val="FF3300"/>
                </a:solidFill>
              </a:rPr>
              <a:t>F</a:t>
            </a:r>
            <a:r>
              <a:rPr lang="pt-BR" altLang="en-US" sz="4800">
                <a:solidFill>
                  <a:srgbClr val="FF3300"/>
                </a:solidFill>
              </a:rPr>
              <a:t>A</a:t>
            </a:r>
            <a:r>
              <a:rPr lang="pt-BR" altLang="en-US" sz="4400">
                <a:solidFill>
                  <a:srgbClr val="FF3300"/>
                </a:solidFill>
              </a:rPr>
              <a:t>L</a:t>
            </a:r>
            <a:r>
              <a:rPr lang="pt-BR" altLang="en-US" sz="3600">
                <a:solidFill>
                  <a:srgbClr val="FF3300"/>
                </a:solidFill>
              </a:rPr>
              <a:t>T</a:t>
            </a:r>
            <a:r>
              <a:rPr lang="pt-BR" altLang="en-US" sz="3200">
                <a:solidFill>
                  <a:srgbClr val="FF3300"/>
                </a:solidFill>
              </a:rPr>
              <a:t>A</a:t>
            </a:r>
            <a:r>
              <a:rPr lang="pt-BR" altLang="en-US" sz="4400">
                <a:solidFill>
                  <a:srgbClr val="FF3300"/>
                </a:solidFill>
              </a:rPr>
              <a:t> </a:t>
            </a:r>
            <a:r>
              <a:rPr lang="pt-BR" altLang="en-US" sz="5400" b="1">
                <a:solidFill>
                  <a:srgbClr val="FF3300"/>
                </a:solidFill>
                <a:latin typeface="Cookie" pitchFamily="34" charset="0"/>
              </a:rPr>
              <a:t>DE APETITE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AEF1C96-F533-F0BF-B70D-9AAEA51E1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68580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61AB6FF0-7163-99CE-EAEC-C9CFCEB4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9464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>
                <a:solidFill>
                  <a:srgbClr val="333399"/>
                </a:solidFill>
              </a:rPr>
              <a:t> Depois que a pessoa foi picada por um </a:t>
            </a:r>
          </a:p>
          <a:p>
            <a:r>
              <a:rPr lang="pt-BR" altLang="en-US">
                <a:solidFill>
                  <a:srgbClr val="333399"/>
                </a:solidFill>
              </a:rPr>
              <a:t> mosquito que estava com o vírus, ela não fica </a:t>
            </a:r>
          </a:p>
          <a:p>
            <a:r>
              <a:rPr lang="pt-BR" altLang="en-US">
                <a:solidFill>
                  <a:srgbClr val="333399"/>
                </a:solidFill>
              </a:rPr>
              <a:t> logo doente; existe um período de incubação </a:t>
            </a:r>
          </a:p>
          <a:p>
            <a:r>
              <a:rPr lang="pt-BR" altLang="en-US">
                <a:solidFill>
                  <a:srgbClr val="333399"/>
                </a:solidFill>
              </a:rPr>
              <a:t> de 3 a 15dias. Só depois é que começa a sentir: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85B8B1C-8B45-55DE-F453-315C50EA8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447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3600"/>
              <a:t>UMA PESSOA PODE TER</a:t>
            </a:r>
          </a:p>
          <a:p>
            <a:pPr algn="ctr"/>
            <a:r>
              <a:rPr lang="pt-BR" altLang="en-US" sz="3600"/>
              <a:t>DENGUE MAIS DE UMA VEZ?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8ECAC84-A672-F30E-AF74-79DCB8915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6858000" cy="8382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557116DA-FD3D-BE49-AA00-0B45A52C3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1487488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/>
              <a:t>  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D2C46190-99AD-9D32-8D04-808EE4024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764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400"/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906D9783-3C23-1A6F-D079-B992F7D86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30363"/>
            <a:ext cx="1749425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6000" b="1">
                <a:solidFill>
                  <a:srgbClr val="FF3300"/>
                </a:solidFill>
              </a:rPr>
              <a:t>SIM.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AD753C3C-0ED5-0A56-BA9B-D5FAE5160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276600"/>
            <a:ext cx="15849600" cy="57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en-US">
                <a:solidFill>
                  <a:schemeClr val="tx1"/>
                </a:solidFill>
              </a:rPr>
              <a:t> </a:t>
            </a:r>
            <a:r>
              <a:rPr lang="pt-BR" altLang="en-US" sz="2600">
                <a:solidFill>
                  <a:schemeClr val="tx1"/>
                </a:solidFill>
              </a:rPr>
              <a:t>A dengue é uma infecção causada por vírus.</a:t>
            </a:r>
          </a:p>
          <a:p>
            <a:r>
              <a:rPr lang="pt-BR" altLang="en-US" sz="2600">
                <a:solidFill>
                  <a:schemeClr val="tx1"/>
                </a:solidFill>
              </a:rPr>
              <a:t>   São 4 os sorotipos do vírus causador</a:t>
            </a:r>
          </a:p>
          <a:p>
            <a:r>
              <a:rPr lang="pt-BR" altLang="en-US" sz="2600">
                <a:solidFill>
                  <a:schemeClr val="tx1"/>
                </a:solidFill>
              </a:rPr>
              <a:t>   da Dengue:</a:t>
            </a:r>
          </a:p>
          <a:p>
            <a:endParaRPr lang="pt-BR" altLang="en-US" sz="2600">
              <a:solidFill>
                <a:schemeClr val="tx1"/>
              </a:solidFill>
            </a:endParaRPr>
          </a:p>
          <a:p>
            <a:r>
              <a:rPr lang="pt-BR" altLang="en-US" sz="2600">
                <a:solidFill>
                  <a:schemeClr val="tx1"/>
                </a:solidFill>
              </a:rPr>
              <a:t>   </a:t>
            </a:r>
            <a:r>
              <a:rPr lang="pt-BR" altLang="en-US" sz="2700" b="1">
                <a:solidFill>
                  <a:srgbClr val="FF3300"/>
                </a:solidFill>
              </a:rPr>
              <a:t>o DEN-1, o DEN-2, o DEN-3 e o DEN-4</a:t>
            </a:r>
          </a:p>
          <a:p>
            <a:endParaRPr lang="pt-BR" altLang="en-US" sz="2600" b="1">
              <a:solidFill>
                <a:srgbClr val="FF3300"/>
              </a:solidFill>
            </a:endParaRPr>
          </a:p>
          <a:p>
            <a:r>
              <a:rPr lang="pt-BR" altLang="en-US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pt-BR" altLang="en-US">
                <a:solidFill>
                  <a:schemeClr val="tx1"/>
                </a:solidFill>
              </a:rPr>
              <a:t> Se uma pessoa tem a doença pelo tipo 1, </a:t>
            </a:r>
            <a:br>
              <a:rPr lang="pt-BR" altLang="en-US">
                <a:solidFill>
                  <a:schemeClr val="tx1"/>
                </a:solidFill>
              </a:rPr>
            </a:br>
            <a:r>
              <a:rPr lang="pt-BR" altLang="en-US">
                <a:solidFill>
                  <a:schemeClr val="tx1"/>
                </a:solidFill>
              </a:rPr>
              <a:t>  por exemplo, adquire imunidade para este</a:t>
            </a:r>
            <a:endParaRPr lang="pt-BR" altLang="en-US" sz="800">
              <a:solidFill>
                <a:schemeClr val="tx1"/>
              </a:solidFill>
            </a:endParaRPr>
          </a:p>
          <a:p>
            <a:r>
              <a:rPr lang="pt-BR" altLang="en-US">
                <a:solidFill>
                  <a:schemeClr val="tx1"/>
                </a:solidFill>
              </a:rPr>
              <a:t>  tipo, mas pode pegar a doença por outro sorotipo </a:t>
            </a:r>
            <a:br>
              <a:rPr lang="pt-BR" altLang="en-US">
                <a:solidFill>
                  <a:schemeClr val="tx1"/>
                </a:solidFill>
              </a:rPr>
            </a:br>
            <a:r>
              <a:rPr lang="pt-BR" altLang="en-US">
                <a:solidFill>
                  <a:schemeClr val="tx1"/>
                </a:solidFill>
              </a:rPr>
              <a:t>  do vírus. No caso de uma infecção por outro</a:t>
            </a:r>
            <a:br>
              <a:rPr lang="pt-BR" altLang="en-US">
                <a:solidFill>
                  <a:schemeClr val="tx1"/>
                </a:solidFill>
              </a:rPr>
            </a:br>
            <a:r>
              <a:rPr lang="pt-BR" altLang="en-US">
                <a:solidFill>
                  <a:schemeClr val="tx1"/>
                </a:solidFill>
              </a:rPr>
              <a:t>  tipo, o quadro clínico tende a ser mais grave,</a:t>
            </a:r>
            <a:br>
              <a:rPr lang="pt-BR" altLang="en-US">
                <a:solidFill>
                  <a:schemeClr val="tx1"/>
                </a:solidFill>
              </a:rPr>
            </a:br>
            <a:r>
              <a:rPr lang="pt-BR" altLang="en-US">
                <a:solidFill>
                  <a:schemeClr val="tx1"/>
                </a:solidFill>
              </a:rPr>
              <a:t>  podendo se caracterizar por sangramentos</a:t>
            </a:r>
            <a:r>
              <a:rPr lang="pt-BR" altLang="en-US" sz="800">
                <a:solidFill>
                  <a:schemeClr val="tx1"/>
                </a:solidFill>
              </a:rPr>
              <a:t>  </a:t>
            </a:r>
            <a:br>
              <a:rPr lang="pt-BR" altLang="en-US" sz="800">
                <a:solidFill>
                  <a:schemeClr val="tx1"/>
                </a:solidFill>
              </a:rPr>
            </a:br>
            <a:r>
              <a:rPr lang="pt-BR" altLang="en-US" sz="800">
                <a:solidFill>
                  <a:schemeClr val="tx1"/>
                </a:solidFill>
              </a:rPr>
              <a:t>    </a:t>
            </a:r>
            <a:r>
              <a:rPr lang="pt-BR" altLang="en-US">
                <a:solidFill>
                  <a:schemeClr val="tx1"/>
                </a:solidFill>
              </a:rPr>
              <a:t> Intensos (Dengue hemorrágica). </a:t>
            </a:r>
            <a:endParaRPr lang="pt-BR" altLang="en-US" sz="800">
              <a:solidFill>
                <a:schemeClr val="tx1"/>
              </a:solidFill>
            </a:endParaRPr>
          </a:p>
          <a:p>
            <a:endParaRPr lang="pt-B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BA9A79E-A5DB-14B8-5DD6-D1DA27233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6723063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FE96231A-CAD1-44DC-2F1A-8536E7D7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6858000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2D51B57A-512D-931B-1F7F-12C50704C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676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3600"/>
              <a:t>PARA AFASTAR A DOENÇA,</a:t>
            </a:r>
          </a:p>
          <a:p>
            <a:pPr algn="ctr"/>
            <a:r>
              <a:rPr lang="pt-BR" altLang="en-US" sz="3600"/>
              <a:t>AS PESSOAS PODEM AJUDAR</a:t>
            </a:r>
          </a:p>
          <a:p>
            <a:pPr algn="ctr"/>
            <a:r>
              <a:rPr lang="pt-BR" altLang="en-US" sz="3600"/>
              <a:t>AS AUTORIDADES DE SAÚDE: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554</Words>
  <Application>Microsoft Office PowerPoint</Application>
  <PresentationFormat>Papel A4 (210 x 297 mm)</PresentationFormat>
  <Paragraphs>100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Cookie</vt:lpstr>
      <vt:lpstr>Times New Roman</vt:lpstr>
      <vt:lpstr>Estrutura padrão</vt:lpstr>
      <vt:lpstr>Figura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ccz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ccz</dc:creator>
  <cp:lastModifiedBy>José Marcondes Gomes Felix</cp:lastModifiedBy>
  <cp:revision>31</cp:revision>
  <dcterms:created xsi:type="dcterms:W3CDTF">2001-04-30T12:19:23Z</dcterms:created>
  <dcterms:modified xsi:type="dcterms:W3CDTF">2023-09-28T19:12:12Z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C:\Meus documentos\Manual</vt:lpwstr>
  </property>
</Properties>
</file>